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8"/>
  </p:notesMasterIdLst>
  <p:sldIdLst>
    <p:sldId id="407" r:id="rId2"/>
    <p:sldId id="417" r:id="rId3"/>
    <p:sldId id="411" r:id="rId4"/>
    <p:sldId id="426" r:id="rId5"/>
    <p:sldId id="412" r:id="rId6"/>
    <p:sldId id="420" r:id="rId7"/>
    <p:sldId id="398" r:id="rId8"/>
    <p:sldId id="414" r:id="rId9"/>
    <p:sldId id="421" r:id="rId10"/>
    <p:sldId id="419" r:id="rId11"/>
    <p:sldId id="425" r:id="rId12"/>
    <p:sldId id="409" r:id="rId13"/>
    <p:sldId id="423" r:id="rId14"/>
    <p:sldId id="424" r:id="rId15"/>
    <p:sldId id="427" r:id="rId16"/>
    <p:sldId id="422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0" autoAdjust="0"/>
    <p:restoredTop sz="96457" autoAdjust="0"/>
  </p:normalViewPr>
  <p:slideViewPr>
    <p:cSldViewPr>
      <p:cViewPr>
        <p:scale>
          <a:sx n="92" d="100"/>
          <a:sy n="92" d="100"/>
        </p:scale>
        <p:origin x="-218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BF2BF-DC4B-4165-85C5-DCA5257290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F1E73-C34E-4C80-9560-7596D522841B}">
      <dgm:prSet/>
      <dgm:spPr/>
      <dgm:t>
        <a:bodyPr/>
        <a:lstStyle/>
        <a:p>
          <a:pPr rtl="0"/>
          <a:r>
            <a:rPr lang="ru-RU" dirty="0" smtClean="0"/>
            <a:t>1. Сосредоточение внимания </a:t>
          </a:r>
          <a:r>
            <a:rPr lang="ru-RU" b="1" dirty="0" smtClean="0"/>
            <a:t>на сферах повышенного риска</a:t>
          </a:r>
          <a:r>
            <a:rPr lang="ru-RU" dirty="0" smtClean="0"/>
            <a:t> и эффективное использование имеющихся в распоряжении </a:t>
          </a:r>
          <a:r>
            <a:rPr lang="ru-RU" b="1" dirty="0" smtClean="0"/>
            <a:t>ресурсов</a:t>
          </a:r>
          <a:endParaRPr lang="ru-RU" dirty="0"/>
        </a:p>
      </dgm:t>
    </dgm:pt>
    <dgm:pt modelId="{E0FA98AB-A290-4457-AE55-B6CE8CE5D7E4}" type="parTrans" cxnId="{2181E0B3-DE37-406C-98A4-4C95C19028CE}">
      <dgm:prSet/>
      <dgm:spPr/>
      <dgm:t>
        <a:bodyPr/>
        <a:lstStyle/>
        <a:p>
          <a:endParaRPr lang="ru-RU"/>
        </a:p>
      </dgm:t>
    </dgm:pt>
    <dgm:pt modelId="{3B634690-617C-4C20-9601-ED5A008355E2}" type="sibTrans" cxnId="{2181E0B3-DE37-406C-98A4-4C95C19028CE}">
      <dgm:prSet/>
      <dgm:spPr/>
      <dgm:t>
        <a:bodyPr/>
        <a:lstStyle/>
        <a:p>
          <a:endParaRPr lang="ru-RU"/>
        </a:p>
      </dgm:t>
    </dgm:pt>
    <dgm:pt modelId="{65ADBEF1-B3AD-40A8-A421-50A692A488AF}">
      <dgm:prSet/>
      <dgm:spPr/>
      <dgm:t>
        <a:bodyPr/>
        <a:lstStyle/>
        <a:p>
          <a:pPr rtl="0"/>
          <a:r>
            <a:rPr lang="ru-RU" dirty="0" smtClean="0"/>
            <a:t>2. </a:t>
          </a:r>
          <a:r>
            <a:rPr lang="ru-RU" b="1" dirty="0" smtClean="0"/>
            <a:t>Минимизация</a:t>
          </a:r>
          <a:r>
            <a:rPr lang="ru-RU" dirty="0" smtClean="0"/>
            <a:t> налогового </a:t>
          </a:r>
          <a:r>
            <a:rPr lang="ru-RU" b="1" dirty="0" smtClean="0"/>
            <a:t>контроля</a:t>
          </a:r>
          <a:r>
            <a:rPr lang="ru-RU" dirty="0" smtClean="0"/>
            <a:t> в отношении добросовестных налогоплательщиков</a:t>
          </a:r>
          <a:endParaRPr lang="ru-RU" dirty="0"/>
        </a:p>
      </dgm:t>
    </dgm:pt>
    <dgm:pt modelId="{4C039B03-FD0A-4E55-8741-C8A7E33E3322}" type="parTrans" cxnId="{CBEEFFFE-B089-466B-981B-FC72BA58DFC5}">
      <dgm:prSet/>
      <dgm:spPr/>
      <dgm:t>
        <a:bodyPr/>
        <a:lstStyle/>
        <a:p>
          <a:endParaRPr lang="ru-RU"/>
        </a:p>
      </dgm:t>
    </dgm:pt>
    <dgm:pt modelId="{6789A420-9434-4F5D-B0C8-5651EAAC2DC2}" type="sibTrans" cxnId="{CBEEFFFE-B089-466B-981B-FC72BA58DFC5}">
      <dgm:prSet/>
      <dgm:spPr/>
      <dgm:t>
        <a:bodyPr/>
        <a:lstStyle/>
        <a:p>
          <a:endParaRPr lang="ru-RU"/>
        </a:p>
      </dgm:t>
    </dgm:pt>
    <dgm:pt modelId="{EFC2EC2C-F9DA-4EE9-8D7C-A30373B10F8E}">
      <dgm:prSet/>
      <dgm:spPr/>
      <dgm:t>
        <a:bodyPr/>
        <a:lstStyle/>
        <a:p>
          <a:pPr rtl="0"/>
          <a:r>
            <a:rPr lang="ru-RU" dirty="0" smtClean="0"/>
            <a:t>3. П</a:t>
          </a:r>
          <a:r>
            <a:rPr lang="ru-RU" b="1" dirty="0" smtClean="0"/>
            <a:t>редотвращение риска</a:t>
          </a:r>
          <a:r>
            <a:rPr lang="ru-RU" dirty="0" smtClean="0"/>
            <a:t>, а не борьба с его последствиями</a:t>
          </a:r>
          <a:endParaRPr lang="ru-RU" dirty="0"/>
        </a:p>
      </dgm:t>
    </dgm:pt>
    <dgm:pt modelId="{94FB91D4-BF11-44EC-A965-41C719BC9E0C}" type="parTrans" cxnId="{4BFE51E8-FAA1-4651-B3A1-37861120CCB0}">
      <dgm:prSet/>
      <dgm:spPr/>
      <dgm:t>
        <a:bodyPr/>
        <a:lstStyle/>
        <a:p>
          <a:endParaRPr lang="ru-RU"/>
        </a:p>
      </dgm:t>
    </dgm:pt>
    <dgm:pt modelId="{3BE3B979-BE3F-4DC7-9512-2BE1293FD166}" type="sibTrans" cxnId="{4BFE51E8-FAA1-4651-B3A1-37861120CCB0}">
      <dgm:prSet/>
      <dgm:spPr/>
      <dgm:t>
        <a:bodyPr/>
        <a:lstStyle/>
        <a:p>
          <a:endParaRPr lang="ru-RU"/>
        </a:p>
      </dgm:t>
    </dgm:pt>
    <dgm:pt modelId="{08880C5E-C753-47FD-AD93-CF428F1AEAAA}">
      <dgm:prSet/>
      <dgm:spPr/>
      <dgm:t>
        <a:bodyPr/>
        <a:lstStyle/>
        <a:p>
          <a:pPr rtl="0"/>
          <a:r>
            <a:rPr lang="ru-RU" dirty="0" smtClean="0"/>
            <a:t>4. </a:t>
          </a:r>
          <a:r>
            <a:rPr lang="ru-RU" b="1" dirty="0" smtClean="0"/>
            <a:t>Автоматизация,</a:t>
          </a:r>
          <a:r>
            <a:rPr lang="ru-RU" dirty="0" smtClean="0"/>
            <a:t> внедрение интеллектуального анализа данных и прогнозной аналитики </a:t>
          </a:r>
          <a:endParaRPr lang="ru-RU" dirty="0"/>
        </a:p>
      </dgm:t>
    </dgm:pt>
    <dgm:pt modelId="{F214DEDF-708A-4CBD-98DF-AE48E2C084F7}" type="parTrans" cxnId="{66325A51-553C-4A1A-982A-8A68A0A98BF4}">
      <dgm:prSet/>
      <dgm:spPr/>
      <dgm:t>
        <a:bodyPr/>
        <a:lstStyle/>
        <a:p>
          <a:endParaRPr lang="ru-RU"/>
        </a:p>
      </dgm:t>
    </dgm:pt>
    <dgm:pt modelId="{E7EB373E-B56E-4566-8D22-8C4AA9E60DF2}" type="sibTrans" cxnId="{66325A51-553C-4A1A-982A-8A68A0A98BF4}">
      <dgm:prSet/>
      <dgm:spPr/>
      <dgm:t>
        <a:bodyPr/>
        <a:lstStyle/>
        <a:p>
          <a:endParaRPr lang="ru-RU"/>
        </a:p>
      </dgm:t>
    </dgm:pt>
    <dgm:pt modelId="{C4F3963F-AC0B-4E8F-BEB0-51DB701976E8}" type="pres">
      <dgm:prSet presAssocID="{120BF2BF-DC4B-4165-85C5-DCA5257290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1EAFA6-7FF9-4D64-B827-A9326E8C339C}" type="pres">
      <dgm:prSet presAssocID="{60BF1E73-C34E-4C80-9560-7596D522841B}" presName="thickLine" presStyleLbl="alignNode1" presStyleIdx="0" presStyleCnt="4"/>
      <dgm:spPr/>
    </dgm:pt>
    <dgm:pt modelId="{EFF7DD77-41A6-4208-B8B1-33715BF18DD1}" type="pres">
      <dgm:prSet presAssocID="{60BF1E73-C34E-4C80-9560-7596D522841B}" presName="horz1" presStyleCnt="0"/>
      <dgm:spPr/>
    </dgm:pt>
    <dgm:pt modelId="{8AE14CEC-86B9-49B9-A00F-37AD5E0CDDD4}" type="pres">
      <dgm:prSet presAssocID="{60BF1E73-C34E-4C80-9560-7596D522841B}" presName="tx1" presStyleLbl="revTx" presStyleIdx="0" presStyleCnt="4"/>
      <dgm:spPr/>
      <dgm:t>
        <a:bodyPr/>
        <a:lstStyle/>
        <a:p>
          <a:endParaRPr lang="ru-RU"/>
        </a:p>
      </dgm:t>
    </dgm:pt>
    <dgm:pt modelId="{81659104-163E-4FE9-B381-F72813BCC729}" type="pres">
      <dgm:prSet presAssocID="{60BF1E73-C34E-4C80-9560-7596D522841B}" presName="vert1" presStyleCnt="0"/>
      <dgm:spPr/>
    </dgm:pt>
    <dgm:pt modelId="{617A765D-EC1A-45F5-8C1A-8E80F2CB4D2E}" type="pres">
      <dgm:prSet presAssocID="{65ADBEF1-B3AD-40A8-A421-50A692A488AF}" presName="thickLine" presStyleLbl="alignNode1" presStyleIdx="1" presStyleCnt="4"/>
      <dgm:spPr/>
    </dgm:pt>
    <dgm:pt modelId="{17878FC9-D21E-41D1-B2C2-77F66B1841B1}" type="pres">
      <dgm:prSet presAssocID="{65ADBEF1-B3AD-40A8-A421-50A692A488AF}" presName="horz1" presStyleCnt="0"/>
      <dgm:spPr/>
    </dgm:pt>
    <dgm:pt modelId="{92216A7A-9B98-48FF-A187-7DE89BEFEC0E}" type="pres">
      <dgm:prSet presAssocID="{65ADBEF1-B3AD-40A8-A421-50A692A488AF}" presName="tx1" presStyleLbl="revTx" presStyleIdx="1" presStyleCnt="4"/>
      <dgm:spPr/>
      <dgm:t>
        <a:bodyPr/>
        <a:lstStyle/>
        <a:p>
          <a:endParaRPr lang="ru-RU"/>
        </a:p>
      </dgm:t>
    </dgm:pt>
    <dgm:pt modelId="{9BA4814C-7801-4DBA-AAB5-4201EAF3F5F5}" type="pres">
      <dgm:prSet presAssocID="{65ADBEF1-B3AD-40A8-A421-50A692A488AF}" presName="vert1" presStyleCnt="0"/>
      <dgm:spPr/>
    </dgm:pt>
    <dgm:pt modelId="{12299813-516C-4F87-9E14-9AE076D9D858}" type="pres">
      <dgm:prSet presAssocID="{EFC2EC2C-F9DA-4EE9-8D7C-A30373B10F8E}" presName="thickLine" presStyleLbl="alignNode1" presStyleIdx="2" presStyleCnt="4"/>
      <dgm:spPr/>
    </dgm:pt>
    <dgm:pt modelId="{39461F76-02D9-45CB-99FE-A1656E5B1015}" type="pres">
      <dgm:prSet presAssocID="{EFC2EC2C-F9DA-4EE9-8D7C-A30373B10F8E}" presName="horz1" presStyleCnt="0"/>
      <dgm:spPr/>
    </dgm:pt>
    <dgm:pt modelId="{2D250470-681B-4A5F-9A4C-9E8EF894251E}" type="pres">
      <dgm:prSet presAssocID="{EFC2EC2C-F9DA-4EE9-8D7C-A30373B10F8E}" presName="tx1" presStyleLbl="revTx" presStyleIdx="2" presStyleCnt="4"/>
      <dgm:spPr/>
      <dgm:t>
        <a:bodyPr/>
        <a:lstStyle/>
        <a:p>
          <a:endParaRPr lang="ru-RU"/>
        </a:p>
      </dgm:t>
    </dgm:pt>
    <dgm:pt modelId="{5C201FA5-1830-4DB0-A9E5-D3A4B027E19D}" type="pres">
      <dgm:prSet presAssocID="{EFC2EC2C-F9DA-4EE9-8D7C-A30373B10F8E}" presName="vert1" presStyleCnt="0"/>
      <dgm:spPr/>
    </dgm:pt>
    <dgm:pt modelId="{87DADF3D-72C7-45BC-9DFF-F6BDECABA458}" type="pres">
      <dgm:prSet presAssocID="{08880C5E-C753-47FD-AD93-CF428F1AEAAA}" presName="thickLine" presStyleLbl="alignNode1" presStyleIdx="3" presStyleCnt="4"/>
      <dgm:spPr/>
    </dgm:pt>
    <dgm:pt modelId="{27D2A204-2A94-4E14-9D51-AF1D8B796DCD}" type="pres">
      <dgm:prSet presAssocID="{08880C5E-C753-47FD-AD93-CF428F1AEAAA}" presName="horz1" presStyleCnt="0"/>
      <dgm:spPr/>
    </dgm:pt>
    <dgm:pt modelId="{35B17E42-AFA9-4354-85CE-78D6C25A30E1}" type="pres">
      <dgm:prSet presAssocID="{08880C5E-C753-47FD-AD93-CF428F1AEAAA}" presName="tx1" presStyleLbl="revTx" presStyleIdx="3" presStyleCnt="4"/>
      <dgm:spPr/>
      <dgm:t>
        <a:bodyPr/>
        <a:lstStyle/>
        <a:p>
          <a:endParaRPr lang="ru-RU"/>
        </a:p>
      </dgm:t>
    </dgm:pt>
    <dgm:pt modelId="{1605DC73-F6E3-4260-872E-3740CCD6CF51}" type="pres">
      <dgm:prSet presAssocID="{08880C5E-C753-47FD-AD93-CF428F1AEAAA}" presName="vert1" presStyleCnt="0"/>
      <dgm:spPr/>
    </dgm:pt>
  </dgm:ptLst>
  <dgm:cxnLst>
    <dgm:cxn modelId="{C7AA2278-0DF8-4239-AF3D-AFEDD9209948}" type="presOf" srcId="{EFC2EC2C-F9DA-4EE9-8D7C-A30373B10F8E}" destId="{2D250470-681B-4A5F-9A4C-9E8EF894251E}" srcOrd="0" destOrd="0" presId="urn:microsoft.com/office/officeart/2008/layout/LinedList"/>
    <dgm:cxn modelId="{D34A176E-4D54-400E-9FC8-CFE9F9FD0F54}" type="presOf" srcId="{60BF1E73-C34E-4C80-9560-7596D522841B}" destId="{8AE14CEC-86B9-49B9-A00F-37AD5E0CDDD4}" srcOrd="0" destOrd="0" presId="urn:microsoft.com/office/officeart/2008/layout/LinedList"/>
    <dgm:cxn modelId="{1BA2710E-6A37-46AA-A19B-46754E01C381}" type="presOf" srcId="{08880C5E-C753-47FD-AD93-CF428F1AEAAA}" destId="{35B17E42-AFA9-4354-85CE-78D6C25A30E1}" srcOrd="0" destOrd="0" presId="urn:microsoft.com/office/officeart/2008/layout/LinedList"/>
    <dgm:cxn modelId="{4BFE51E8-FAA1-4651-B3A1-37861120CCB0}" srcId="{120BF2BF-DC4B-4165-85C5-DCA525729005}" destId="{EFC2EC2C-F9DA-4EE9-8D7C-A30373B10F8E}" srcOrd="2" destOrd="0" parTransId="{94FB91D4-BF11-44EC-A965-41C719BC9E0C}" sibTransId="{3BE3B979-BE3F-4DC7-9512-2BE1293FD166}"/>
    <dgm:cxn modelId="{66325A51-553C-4A1A-982A-8A68A0A98BF4}" srcId="{120BF2BF-DC4B-4165-85C5-DCA525729005}" destId="{08880C5E-C753-47FD-AD93-CF428F1AEAAA}" srcOrd="3" destOrd="0" parTransId="{F214DEDF-708A-4CBD-98DF-AE48E2C084F7}" sibTransId="{E7EB373E-B56E-4566-8D22-8C4AA9E60DF2}"/>
    <dgm:cxn modelId="{02E4A93C-9390-4D96-95FC-D734F1122ECB}" type="presOf" srcId="{65ADBEF1-B3AD-40A8-A421-50A692A488AF}" destId="{92216A7A-9B98-48FF-A187-7DE89BEFEC0E}" srcOrd="0" destOrd="0" presId="urn:microsoft.com/office/officeart/2008/layout/LinedList"/>
    <dgm:cxn modelId="{CBEEFFFE-B089-466B-981B-FC72BA58DFC5}" srcId="{120BF2BF-DC4B-4165-85C5-DCA525729005}" destId="{65ADBEF1-B3AD-40A8-A421-50A692A488AF}" srcOrd="1" destOrd="0" parTransId="{4C039B03-FD0A-4E55-8741-C8A7E33E3322}" sibTransId="{6789A420-9434-4F5D-B0C8-5651EAAC2DC2}"/>
    <dgm:cxn modelId="{2181E0B3-DE37-406C-98A4-4C95C19028CE}" srcId="{120BF2BF-DC4B-4165-85C5-DCA525729005}" destId="{60BF1E73-C34E-4C80-9560-7596D522841B}" srcOrd="0" destOrd="0" parTransId="{E0FA98AB-A290-4457-AE55-B6CE8CE5D7E4}" sibTransId="{3B634690-617C-4C20-9601-ED5A008355E2}"/>
    <dgm:cxn modelId="{980399DA-FC52-4FFC-9564-EF368D542A2F}" type="presOf" srcId="{120BF2BF-DC4B-4165-85C5-DCA525729005}" destId="{C4F3963F-AC0B-4E8F-BEB0-51DB701976E8}" srcOrd="0" destOrd="0" presId="urn:microsoft.com/office/officeart/2008/layout/LinedList"/>
    <dgm:cxn modelId="{B68B50F7-966E-4CCC-8150-B8D8193CDAC5}" type="presParOf" srcId="{C4F3963F-AC0B-4E8F-BEB0-51DB701976E8}" destId="{201EAFA6-7FF9-4D64-B827-A9326E8C339C}" srcOrd="0" destOrd="0" presId="urn:microsoft.com/office/officeart/2008/layout/LinedList"/>
    <dgm:cxn modelId="{285E136A-8572-42E8-B69E-7FD0EF9DD4D1}" type="presParOf" srcId="{C4F3963F-AC0B-4E8F-BEB0-51DB701976E8}" destId="{EFF7DD77-41A6-4208-B8B1-33715BF18DD1}" srcOrd="1" destOrd="0" presId="urn:microsoft.com/office/officeart/2008/layout/LinedList"/>
    <dgm:cxn modelId="{58086102-BFEB-449F-814B-FDA839956048}" type="presParOf" srcId="{EFF7DD77-41A6-4208-B8B1-33715BF18DD1}" destId="{8AE14CEC-86B9-49B9-A00F-37AD5E0CDDD4}" srcOrd="0" destOrd="0" presId="urn:microsoft.com/office/officeart/2008/layout/LinedList"/>
    <dgm:cxn modelId="{986E0AAA-5104-4FFF-960E-645AE48BC22A}" type="presParOf" srcId="{EFF7DD77-41A6-4208-B8B1-33715BF18DD1}" destId="{81659104-163E-4FE9-B381-F72813BCC729}" srcOrd="1" destOrd="0" presId="urn:microsoft.com/office/officeart/2008/layout/LinedList"/>
    <dgm:cxn modelId="{4736D58D-7E59-4990-9BD8-92A46FB9CE36}" type="presParOf" srcId="{C4F3963F-AC0B-4E8F-BEB0-51DB701976E8}" destId="{617A765D-EC1A-45F5-8C1A-8E80F2CB4D2E}" srcOrd="2" destOrd="0" presId="urn:microsoft.com/office/officeart/2008/layout/LinedList"/>
    <dgm:cxn modelId="{2B363EF3-3ACB-44A7-9DD2-B184563A7533}" type="presParOf" srcId="{C4F3963F-AC0B-4E8F-BEB0-51DB701976E8}" destId="{17878FC9-D21E-41D1-B2C2-77F66B1841B1}" srcOrd="3" destOrd="0" presId="urn:microsoft.com/office/officeart/2008/layout/LinedList"/>
    <dgm:cxn modelId="{863BB99E-6EA7-4FA6-9C30-B4ABB65052E3}" type="presParOf" srcId="{17878FC9-D21E-41D1-B2C2-77F66B1841B1}" destId="{92216A7A-9B98-48FF-A187-7DE89BEFEC0E}" srcOrd="0" destOrd="0" presId="urn:microsoft.com/office/officeart/2008/layout/LinedList"/>
    <dgm:cxn modelId="{63C323D1-6C79-4978-B0BE-53E7F872BC09}" type="presParOf" srcId="{17878FC9-D21E-41D1-B2C2-77F66B1841B1}" destId="{9BA4814C-7801-4DBA-AAB5-4201EAF3F5F5}" srcOrd="1" destOrd="0" presId="urn:microsoft.com/office/officeart/2008/layout/LinedList"/>
    <dgm:cxn modelId="{1C82C323-7C70-4972-933E-0C9697FB88BE}" type="presParOf" srcId="{C4F3963F-AC0B-4E8F-BEB0-51DB701976E8}" destId="{12299813-516C-4F87-9E14-9AE076D9D858}" srcOrd="4" destOrd="0" presId="urn:microsoft.com/office/officeart/2008/layout/LinedList"/>
    <dgm:cxn modelId="{08F84B12-7FF0-43BD-A0DF-77A5AE72F400}" type="presParOf" srcId="{C4F3963F-AC0B-4E8F-BEB0-51DB701976E8}" destId="{39461F76-02D9-45CB-99FE-A1656E5B1015}" srcOrd="5" destOrd="0" presId="urn:microsoft.com/office/officeart/2008/layout/LinedList"/>
    <dgm:cxn modelId="{0C490E37-DB26-4CEC-875B-F5D98B169E29}" type="presParOf" srcId="{39461F76-02D9-45CB-99FE-A1656E5B1015}" destId="{2D250470-681B-4A5F-9A4C-9E8EF894251E}" srcOrd="0" destOrd="0" presId="urn:microsoft.com/office/officeart/2008/layout/LinedList"/>
    <dgm:cxn modelId="{25836686-5491-4719-8D7B-699FEC900DB2}" type="presParOf" srcId="{39461F76-02D9-45CB-99FE-A1656E5B1015}" destId="{5C201FA5-1830-4DB0-A9E5-D3A4B027E19D}" srcOrd="1" destOrd="0" presId="urn:microsoft.com/office/officeart/2008/layout/LinedList"/>
    <dgm:cxn modelId="{6A5E6976-9231-427A-B484-D3CCB1544075}" type="presParOf" srcId="{C4F3963F-AC0B-4E8F-BEB0-51DB701976E8}" destId="{87DADF3D-72C7-45BC-9DFF-F6BDECABA458}" srcOrd="6" destOrd="0" presId="urn:microsoft.com/office/officeart/2008/layout/LinedList"/>
    <dgm:cxn modelId="{C152736C-E866-4D26-9AE4-35F5BE0B7996}" type="presParOf" srcId="{C4F3963F-AC0B-4E8F-BEB0-51DB701976E8}" destId="{27D2A204-2A94-4E14-9D51-AF1D8B796DCD}" srcOrd="7" destOrd="0" presId="urn:microsoft.com/office/officeart/2008/layout/LinedList"/>
    <dgm:cxn modelId="{F4E62F00-C8D3-4871-95D4-0995C859D100}" type="presParOf" srcId="{27D2A204-2A94-4E14-9D51-AF1D8B796DCD}" destId="{35B17E42-AFA9-4354-85CE-78D6C25A30E1}" srcOrd="0" destOrd="0" presId="urn:microsoft.com/office/officeart/2008/layout/LinedList"/>
    <dgm:cxn modelId="{34EA1EC1-D728-4593-88DE-B067A6933AF2}" type="presParOf" srcId="{27D2A204-2A94-4E14-9D51-AF1D8B796DCD}" destId="{1605DC73-F6E3-4260-872E-3740CCD6CF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1E4D0-550F-4C9D-AD87-196396B367FE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F8036-4D81-4093-BA75-F87863FEF38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endParaRPr lang="ru-RU" sz="1800" b="0" dirty="0"/>
        </a:p>
      </dgm:t>
    </dgm:pt>
    <dgm:pt modelId="{A71235B0-600F-44C4-AB8D-50B5B6055147}" type="parTrans" cxnId="{EC1F22F6-EABF-4527-B96B-42ADB0DFCC31}">
      <dgm:prSet/>
      <dgm:spPr/>
      <dgm:t>
        <a:bodyPr/>
        <a:lstStyle/>
        <a:p>
          <a:endParaRPr lang="ru-RU" sz="2400" b="1"/>
        </a:p>
      </dgm:t>
    </dgm:pt>
    <dgm:pt modelId="{6BC38444-90EC-46FC-8564-541E17AC741E}" type="sibTrans" cxnId="{EC1F22F6-EABF-4527-B96B-42ADB0DFCC31}">
      <dgm:prSet/>
      <dgm:spPr/>
      <dgm:t>
        <a:bodyPr/>
        <a:lstStyle/>
        <a:p>
          <a:endParaRPr lang="ru-RU" sz="2400" b="1"/>
        </a:p>
      </dgm:t>
    </dgm:pt>
    <dgm:pt modelId="{886F53BA-6167-48A6-AFEF-92EA9345077D}" type="pres">
      <dgm:prSet presAssocID="{8061E4D0-550F-4C9D-AD87-196396B367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D450D9-E796-4AAA-BEB5-EB99840CFE60}" type="pres">
      <dgm:prSet presAssocID="{8061E4D0-550F-4C9D-AD87-196396B367FE}" presName="dummyMaxCanvas" presStyleCnt="0">
        <dgm:presLayoutVars/>
      </dgm:prSet>
      <dgm:spPr/>
    </dgm:pt>
    <dgm:pt modelId="{F116263C-D130-42B3-89D5-490394888522}" type="pres">
      <dgm:prSet presAssocID="{8061E4D0-550F-4C9D-AD87-196396B367FE}" presName="OneNode_1" presStyleLbl="node1" presStyleIdx="0" presStyleCnt="1" custLinFactNeighborX="-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1F22F6-EABF-4527-B96B-42ADB0DFCC31}" srcId="{8061E4D0-550F-4C9D-AD87-196396B367FE}" destId="{538F8036-4D81-4093-BA75-F87863FEF382}" srcOrd="0" destOrd="0" parTransId="{A71235B0-600F-44C4-AB8D-50B5B6055147}" sibTransId="{6BC38444-90EC-46FC-8564-541E17AC741E}"/>
    <dgm:cxn modelId="{5D54CD53-A56A-4E4D-838B-5E8D7DED15B9}" type="presOf" srcId="{538F8036-4D81-4093-BA75-F87863FEF382}" destId="{F116263C-D130-42B3-89D5-490394888522}" srcOrd="0" destOrd="0" presId="urn:microsoft.com/office/officeart/2005/8/layout/vProcess5"/>
    <dgm:cxn modelId="{C1680295-F55B-4801-964D-DAFBDE3818A8}" type="presOf" srcId="{8061E4D0-550F-4C9D-AD87-196396B367FE}" destId="{886F53BA-6167-48A6-AFEF-92EA9345077D}" srcOrd="0" destOrd="0" presId="urn:microsoft.com/office/officeart/2005/8/layout/vProcess5"/>
    <dgm:cxn modelId="{2DF3A0DB-DCCB-42B1-981A-BC3AAAA1039C}" type="presParOf" srcId="{886F53BA-6167-48A6-AFEF-92EA9345077D}" destId="{15D450D9-E796-4AAA-BEB5-EB99840CFE60}" srcOrd="0" destOrd="0" presId="urn:microsoft.com/office/officeart/2005/8/layout/vProcess5"/>
    <dgm:cxn modelId="{BD866A7F-605B-48EF-9123-8CD72ACE074C}" type="presParOf" srcId="{886F53BA-6167-48A6-AFEF-92EA9345077D}" destId="{F116263C-D130-42B3-89D5-49039488852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4AB05-9E00-4F7E-8163-9FCCE4D1058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2E7C9-6A59-4759-8186-82E600826C2C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90B31B1-00F3-41CC-A8C1-F5C05F5F2EE9}" type="sibTrans" cxnId="{0AE1D6E5-A732-4202-AB49-74050EFA2D23}">
      <dgm:prSet/>
      <dgm:spPr/>
      <dgm:t>
        <a:bodyPr/>
        <a:lstStyle/>
        <a:p>
          <a:endParaRPr lang="ru-RU"/>
        </a:p>
      </dgm:t>
    </dgm:pt>
    <dgm:pt modelId="{B7748D7C-29A4-4E45-8C65-4EE2931E6AF8}" type="parTrans" cxnId="{0AE1D6E5-A732-4202-AB49-74050EFA2D23}">
      <dgm:prSet/>
      <dgm:spPr/>
      <dgm:t>
        <a:bodyPr/>
        <a:lstStyle/>
        <a:p>
          <a:endParaRPr lang="ru-RU"/>
        </a:p>
      </dgm:t>
    </dgm:pt>
    <dgm:pt modelId="{88CAE259-885F-4E0E-8F4D-359AB05F8A75}" type="pres">
      <dgm:prSet presAssocID="{2804AB05-9E00-4F7E-8163-9FCCE4D10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CC3A5-5951-42D5-A6BD-A7F7482A29DC}" type="pres">
      <dgm:prSet presAssocID="{7942E7C9-6A59-4759-8186-82E600826C2C}" presName="Name8" presStyleCnt="0"/>
      <dgm:spPr/>
    </dgm:pt>
    <dgm:pt modelId="{EB9B97CA-7F9B-483B-8634-6B7995293169}" type="pres">
      <dgm:prSet presAssocID="{7942E7C9-6A59-4759-8186-82E600826C2C}" presName="level" presStyleLbl="node1" presStyleIdx="0" presStyleCnt="1" custScaleY="2000000" custLinFactNeighborX="-18156" custLinFactNeighborY="-85109">
        <dgm:presLayoutVars>
          <dgm:chMax val="1"/>
          <dgm:bulletEnabled val="1"/>
        </dgm:presLayoutVars>
      </dgm:prSet>
      <dgm:spPr>
        <a:prstGeom prst="rtTriangle">
          <a:avLst/>
        </a:prstGeom>
      </dgm:spPr>
      <dgm:t>
        <a:bodyPr/>
        <a:lstStyle/>
        <a:p>
          <a:endParaRPr lang="ru-RU"/>
        </a:p>
      </dgm:t>
    </dgm:pt>
    <dgm:pt modelId="{9EF0BE2B-60B2-4F13-A7D7-388015E1609E}" type="pres">
      <dgm:prSet presAssocID="{7942E7C9-6A59-4759-8186-82E600826C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B7DD4-3452-4E2D-8203-DE2218DA1222}" type="presOf" srcId="{2804AB05-9E00-4F7E-8163-9FCCE4D1058F}" destId="{88CAE259-885F-4E0E-8F4D-359AB05F8A75}" srcOrd="0" destOrd="0" presId="urn:microsoft.com/office/officeart/2005/8/layout/pyramid1"/>
    <dgm:cxn modelId="{0AE1D6E5-A732-4202-AB49-74050EFA2D23}" srcId="{2804AB05-9E00-4F7E-8163-9FCCE4D1058F}" destId="{7942E7C9-6A59-4759-8186-82E600826C2C}" srcOrd="0" destOrd="0" parTransId="{B7748D7C-29A4-4E45-8C65-4EE2931E6AF8}" sibTransId="{F90B31B1-00F3-41CC-A8C1-F5C05F5F2EE9}"/>
    <dgm:cxn modelId="{5E82BCAD-FD6D-4772-9B3D-F1A64F044AF0}" type="presOf" srcId="{7942E7C9-6A59-4759-8186-82E600826C2C}" destId="{9EF0BE2B-60B2-4F13-A7D7-388015E1609E}" srcOrd="1" destOrd="0" presId="urn:microsoft.com/office/officeart/2005/8/layout/pyramid1"/>
    <dgm:cxn modelId="{0FBB77CD-7B2E-49A2-8266-D28717CDD5AA}" type="presOf" srcId="{7942E7C9-6A59-4759-8186-82E600826C2C}" destId="{EB9B97CA-7F9B-483B-8634-6B7995293169}" srcOrd="0" destOrd="0" presId="urn:microsoft.com/office/officeart/2005/8/layout/pyramid1"/>
    <dgm:cxn modelId="{4E174069-6DA3-41DE-945D-0A12313E3110}" type="presParOf" srcId="{88CAE259-885F-4E0E-8F4D-359AB05F8A75}" destId="{C8FCC3A5-5951-42D5-A6BD-A7F7482A29DC}" srcOrd="0" destOrd="0" presId="urn:microsoft.com/office/officeart/2005/8/layout/pyramid1"/>
    <dgm:cxn modelId="{05E8D0B3-D82E-4B43-89A0-F6713B336347}" type="presParOf" srcId="{C8FCC3A5-5951-42D5-A6BD-A7F7482A29DC}" destId="{EB9B97CA-7F9B-483B-8634-6B7995293169}" srcOrd="0" destOrd="0" presId="urn:microsoft.com/office/officeart/2005/8/layout/pyramid1"/>
    <dgm:cxn modelId="{04C96E17-45EA-4B65-8339-FD9F26B60089}" type="presParOf" srcId="{C8FCC3A5-5951-42D5-A6BD-A7F7482A29DC}" destId="{9EF0BE2B-60B2-4F13-A7D7-388015E1609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AE8FE-4782-4107-B8BF-F3B270BBAFD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D9928-0A6D-475F-8D57-9B17757B763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Высокий уровень риска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DA72BB-5122-450A-99FA-4C92C1289712}" type="parTrans" cxnId="{CF8A20AF-222D-4F81-A3F6-701F559AC7C6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7B22CBEA-BD08-435D-81CA-D4A0A9F68C6C}" type="sibTrans" cxnId="{CF8A20AF-222D-4F81-A3F6-701F559AC7C6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CAA9E1C2-2B0D-4793-BF05-8D41D5BC0BA0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 при совпадении индикаторов риска + обязательная мера таможенного контроля «Таможенный досмотр»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B18B76-16BD-4298-AB88-72B7BC4170A0}" type="parTrans" cxnId="{F33370C3-51DF-4349-9E80-0BA5602C458B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FAD13258-4700-4A68-8686-FA012A138CD4}" type="sibTrans" cxnId="{F33370C3-51DF-4349-9E80-0BA5602C458B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41435880-90C6-44C8-A7A0-A6E0BC45F00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  <a:ln/>
      </dgm:spPr>
      <dgm:t>
        <a:bodyPr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Средний уровень риска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D95840-4D46-473B-BC8B-28228D1143DF}" type="parTrans" cxnId="{BA19CB5D-EDDB-46E8-81A8-F91FBBB176C1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5B3ACEF2-0568-4987-B0F8-08EFE716DC04}" type="sibTrans" cxnId="{BA19CB5D-EDDB-46E8-81A8-F91FBBB176C1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FC369A71-90A6-42E1-8FAD-58479228DBB1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 при совпадении индикаторов риска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B84D39-483C-4F2A-9F54-12BAF99A5715}" type="parTrans" cxnId="{E5BF1D42-047D-4FC3-92B0-AB1FB3CD6466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5EAD8375-5886-422A-92AD-87891A84A501}" type="sibTrans" cxnId="{E5BF1D42-047D-4FC3-92B0-AB1FB3CD6466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53A1CF22-7A55-4D0E-B219-8912BDA21E2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 sz="1800" b="1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Низкий уровень риска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982961-0ACD-4875-84FE-532F1EA65504}" type="parTrans" cxnId="{12E17909-4C80-49B8-924C-2530A896D2DB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F56D3133-EB15-4ED0-8D0A-3D307CAB560D}" type="sibTrans" cxnId="{12E17909-4C80-49B8-924C-2530A896D2DB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D829E684-BDDB-459F-96D6-1A38FB1BFDBB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риска, ориентированных только на риск не соблюдения запретов и ограничений, нарушения прав интеллектуальной собственности и по ориентировке СЭР 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3ABFE4-7466-4816-8028-B3A408FE4C35}" type="parTrans" cxnId="{DDC2E805-0B4D-4E54-A191-31D693EDAB3C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85D9088F-6ED4-4344-BBB7-33E68D7AC25C}" type="sibTrans" cxnId="{DDC2E805-0B4D-4E54-A191-31D693EDAB3C}">
      <dgm:prSet/>
      <dgm:spPr/>
      <dgm:t>
        <a:bodyPr/>
        <a:lstStyle/>
        <a:p>
          <a:endParaRPr lang="ru-RU" sz="1800" b="1">
            <a:latin typeface="+mn-lt"/>
          </a:endParaRPr>
        </a:p>
      </dgm:t>
    </dgm:pt>
    <dgm:pt modelId="{6314B1DE-60E6-436B-93A4-C64726EC7AFF}" type="pres">
      <dgm:prSet presAssocID="{C4AAE8FE-4782-4107-B8BF-F3B270BBAF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5728F-2C01-46FE-B195-13FA7EB3B75A}" type="pres">
      <dgm:prSet presAssocID="{4ADD9928-0A6D-475F-8D57-9B17757B7630}" presName="composite" presStyleCnt="0"/>
      <dgm:spPr/>
    </dgm:pt>
    <dgm:pt modelId="{45A47D32-B9CD-4387-9BC5-A93F74A6A830}" type="pres">
      <dgm:prSet presAssocID="{4ADD9928-0A6D-475F-8D57-9B17757B76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3A5C6-4C8B-4BC4-861F-E82B8923AD8E}" type="pres">
      <dgm:prSet presAssocID="{4ADD9928-0A6D-475F-8D57-9B17757B7630}" presName="descendantText" presStyleLbl="alignAcc1" presStyleIdx="0" presStyleCnt="3" custLinFactNeighborY="-9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2B296-1F11-4DB8-9DDA-0ADB37D8CCB5}" type="pres">
      <dgm:prSet presAssocID="{7B22CBEA-BD08-435D-81CA-D4A0A9F68C6C}" presName="sp" presStyleCnt="0"/>
      <dgm:spPr/>
    </dgm:pt>
    <dgm:pt modelId="{CC6E191F-C8C2-4F5B-BAD1-47E354BAF5F1}" type="pres">
      <dgm:prSet presAssocID="{41435880-90C6-44C8-A7A0-A6E0BC45F005}" presName="composite" presStyleCnt="0"/>
      <dgm:spPr/>
    </dgm:pt>
    <dgm:pt modelId="{90EDA76F-2EE2-44AB-B06F-EDBD76C7DF14}" type="pres">
      <dgm:prSet presAssocID="{41435880-90C6-44C8-A7A0-A6E0BC45F0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224E2-9FC9-4C83-85EB-EB6CC59CDC13}" type="pres">
      <dgm:prSet presAssocID="{41435880-90C6-44C8-A7A0-A6E0BC45F00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1A5C3-DA0F-45FB-8924-5E3A998FCA0C}" type="pres">
      <dgm:prSet presAssocID="{5B3ACEF2-0568-4987-B0F8-08EFE716DC04}" presName="sp" presStyleCnt="0"/>
      <dgm:spPr/>
    </dgm:pt>
    <dgm:pt modelId="{7AEFF864-824C-40FC-8105-F419B974F31F}" type="pres">
      <dgm:prSet presAssocID="{53A1CF22-7A55-4D0E-B219-8912BDA21E27}" presName="composite" presStyleCnt="0"/>
      <dgm:spPr/>
    </dgm:pt>
    <dgm:pt modelId="{339A4056-A5CF-4EF5-834F-6636CF5C7675}" type="pres">
      <dgm:prSet presAssocID="{53A1CF22-7A55-4D0E-B219-8912BDA21E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09FAB-AA89-4D8D-A9BB-4977DDE81148}" type="pres">
      <dgm:prSet presAssocID="{53A1CF22-7A55-4D0E-B219-8912BDA21E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19CB5D-EDDB-46E8-81A8-F91FBBB176C1}" srcId="{C4AAE8FE-4782-4107-B8BF-F3B270BBAFD7}" destId="{41435880-90C6-44C8-A7A0-A6E0BC45F005}" srcOrd="1" destOrd="0" parTransId="{9FD95840-4D46-473B-BC8B-28228D1143DF}" sibTransId="{5B3ACEF2-0568-4987-B0F8-08EFE716DC04}"/>
    <dgm:cxn modelId="{F44C7585-AD7E-425F-A84F-D7F8F0E03F26}" type="presOf" srcId="{CAA9E1C2-2B0D-4793-BF05-8D41D5BC0BA0}" destId="{FA63A5C6-4C8B-4BC4-861F-E82B8923AD8E}" srcOrd="0" destOrd="0" presId="urn:microsoft.com/office/officeart/2005/8/layout/chevron2"/>
    <dgm:cxn modelId="{CF8A20AF-222D-4F81-A3F6-701F559AC7C6}" srcId="{C4AAE8FE-4782-4107-B8BF-F3B270BBAFD7}" destId="{4ADD9928-0A6D-475F-8D57-9B17757B7630}" srcOrd="0" destOrd="0" parTransId="{63DA72BB-5122-450A-99FA-4C92C1289712}" sibTransId="{7B22CBEA-BD08-435D-81CA-D4A0A9F68C6C}"/>
    <dgm:cxn modelId="{8CA73862-113C-4876-8BFE-0E39B58E3912}" type="presOf" srcId="{C4AAE8FE-4782-4107-B8BF-F3B270BBAFD7}" destId="{6314B1DE-60E6-436B-93A4-C64726EC7AFF}" srcOrd="0" destOrd="0" presId="urn:microsoft.com/office/officeart/2005/8/layout/chevron2"/>
    <dgm:cxn modelId="{5DA38E3D-5DB1-461A-9413-C292108DB9E5}" type="presOf" srcId="{FC369A71-90A6-42E1-8FAD-58479228DBB1}" destId="{775224E2-9FC9-4C83-85EB-EB6CC59CDC13}" srcOrd="0" destOrd="0" presId="urn:microsoft.com/office/officeart/2005/8/layout/chevron2"/>
    <dgm:cxn modelId="{A5FE2127-6E38-4E5E-BCD0-3F3348DD2D8E}" type="presOf" srcId="{D829E684-BDDB-459F-96D6-1A38FB1BFDBB}" destId="{ED709FAB-AA89-4D8D-A9BB-4977DDE81148}" srcOrd="0" destOrd="0" presId="urn:microsoft.com/office/officeart/2005/8/layout/chevron2"/>
    <dgm:cxn modelId="{FCA7F5D0-57EE-47E4-AC75-CA3F6EBE845D}" type="presOf" srcId="{53A1CF22-7A55-4D0E-B219-8912BDA21E27}" destId="{339A4056-A5CF-4EF5-834F-6636CF5C7675}" srcOrd="0" destOrd="0" presId="urn:microsoft.com/office/officeart/2005/8/layout/chevron2"/>
    <dgm:cxn modelId="{0E84929D-B90E-4E10-9C4D-93492F573AB7}" type="presOf" srcId="{41435880-90C6-44C8-A7A0-A6E0BC45F005}" destId="{90EDA76F-2EE2-44AB-B06F-EDBD76C7DF14}" srcOrd="0" destOrd="0" presId="urn:microsoft.com/office/officeart/2005/8/layout/chevron2"/>
    <dgm:cxn modelId="{DDC2E805-0B4D-4E54-A191-31D693EDAB3C}" srcId="{53A1CF22-7A55-4D0E-B219-8912BDA21E27}" destId="{D829E684-BDDB-459F-96D6-1A38FB1BFDBB}" srcOrd="0" destOrd="0" parTransId="{9B3ABFE4-7466-4816-8028-B3A408FE4C35}" sibTransId="{85D9088F-6ED4-4344-BBB7-33E68D7AC25C}"/>
    <dgm:cxn modelId="{00F55C48-07EE-4CB7-A74B-E71E03826F0E}" type="presOf" srcId="{4ADD9928-0A6D-475F-8D57-9B17757B7630}" destId="{45A47D32-B9CD-4387-9BC5-A93F74A6A830}" srcOrd="0" destOrd="0" presId="urn:microsoft.com/office/officeart/2005/8/layout/chevron2"/>
    <dgm:cxn modelId="{12E17909-4C80-49B8-924C-2530A896D2DB}" srcId="{C4AAE8FE-4782-4107-B8BF-F3B270BBAFD7}" destId="{53A1CF22-7A55-4D0E-B219-8912BDA21E27}" srcOrd="2" destOrd="0" parTransId="{76982961-0ACD-4875-84FE-532F1EA65504}" sibTransId="{F56D3133-EB15-4ED0-8D0A-3D307CAB560D}"/>
    <dgm:cxn modelId="{E5BF1D42-047D-4FC3-92B0-AB1FB3CD6466}" srcId="{41435880-90C6-44C8-A7A0-A6E0BC45F005}" destId="{FC369A71-90A6-42E1-8FAD-58479228DBB1}" srcOrd="0" destOrd="0" parTransId="{EAB84D39-483C-4F2A-9F54-12BAF99A5715}" sibTransId="{5EAD8375-5886-422A-92AD-87891A84A501}"/>
    <dgm:cxn modelId="{F33370C3-51DF-4349-9E80-0BA5602C458B}" srcId="{4ADD9928-0A6D-475F-8D57-9B17757B7630}" destId="{CAA9E1C2-2B0D-4793-BF05-8D41D5BC0BA0}" srcOrd="0" destOrd="0" parTransId="{8DB18B76-16BD-4298-AB88-72B7BC4170A0}" sibTransId="{FAD13258-4700-4A68-8686-FA012A138CD4}"/>
    <dgm:cxn modelId="{77C783F8-77E7-4D8A-90DA-9B14345E5025}" type="presParOf" srcId="{6314B1DE-60E6-436B-93A4-C64726EC7AFF}" destId="{3C95728F-2C01-46FE-B195-13FA7EB3B75A}" srcOrd="0" destOrd="0" presId="urn:microsoft.com/office/officeart/2005/8/layout/chevron2"/>
    <dgm:cxn modelId="{DBFAF74E-A9C1-4ADE-A2E3-C695CB8A3C39}" type="presParOf" srcId="{3C95728F-2C01-46FE-B195-13FA7EB3B75A}" destId="{45A47D32-B9CD-4387-9BC5-A93F74A6A830}" srcOrd="0" destOrd="0" presId="urn:microsoft.com/office/officeart/2005/8/layout/chevron2"/>
    <dgm:cxn modelId="{8F249950-0BAE-45BF-B81B-26ED3E8D6BFB}" type="presParOf" srcId="{3C95728F-2C01-46FE-B195-13FA7EB3B75A}" destId="{FA63A5C6-4C8B-4BC4-861F-E82B8923AD8E}" srcOrd="1" destOrd="0" presId="urn:microsoft.com/office/officeart/2005/8/layout/chevron2"/>
    <dgm:cxn modelId="{61959B8B-3824-44A8-A756-71580E764817}" type="presParOf" srcId="{6314B1DE-60E6-436B-93A4-C64726EC7AFF}" destId="{E022B296-1F11-4DB8-9DDA-0ADB37D8CCB5}" srcOrd="1" destOrd="0" presId="urn:microsoft.com/office/officeart/2005/8/layout/chevron2"/>
    <dgm:cxn modelId="{7521AA1D-1C80-4455-87EE-0CE87D532A7F}" type="presParOf" srcId="{6314B1DE-60E6-436B-93A4-C64726EC7AFF}" destId="{CC6E191F-C8C2-4F5B-BAD1-47E354BAF5F1}" srcOrd="2" destOrd="0" presId="urn:microsoft.com/office/officeart/2005/8/layout/chevron2"/>
    <dgm:cxn modelId="{635A518D-F9D5-46FD-AFB2-8711F01CA0F2}" type="presParOf" srcId="{CC6E191F-C8C2-4F5B-BAD1-47E354BAF5F1}" destId="{90EDA76F-2EE2-44AB-B06F-EDBD76C7DF14}" srcOrd="0" destOrd="0" presId="urn:microsoft.com/office/officeart/2005/8/layout/chevron2"/>
    <dgm:cxn modelId="{A69E0FA9-570C-4E2A-AF6F-85D57E90CE50}" type="presParOf" srcId="{CC6E191F-C8C2-4F5B-BAD1-47E354BAF5F1}" destId="{775224E2-9FC9-4C83-85EB-EB6CC59CDC13}" srcOrd="1" destOrd="0" presId="urn:microsoft.com/office/officeart/2005/8/layout/chevron2"/>
    <dgm:cxn modelId="{65B6688D-2F3A-4966-93CE-C0AA8A361D65}" type="presParOf" srcId="{6314B1DE-60E6-436B-93A4-C64726EC7AFF}" destId="{DCC1A5C3-DA0F-45FB-8924-5E3A998FCA0C}" srcOrd="3" destOrd="0" presId="urn:microsoft.com/office/officeart/2005/8/layout/chevron2"/>
    <dgm:cxn modelId="{3379EDBC-A053-4B11-815D-751CD6DC4CA6}" type="presParOf" srcId="{6314B1DE-60E6-436B-93A4-C64726EC7AFF}" destId="{7AEFF864-824C-40FC-8105-F419B974F31F}" srcOrd="4" destOrd="0" presId="urn:microsoft.com/office/officeart/2005/8/layout/chevron2"/>
    <dgm:cxn modelId="{4C4F6502-7444-4882-85DB-88C1265C82BC}" type="presParOf" srcId="{7AEFF864-824C-40FC-8105-F419B974F31F}" destId="{339A4056-A5CF-4EF5-834F-6636CF5C7675}" srcOrd="0" destOrd="0" presId="urn:microsoft.com/office/officeart/2005/8/layout/chevron2"/>
    <dgm:cxn modelId="{BB58B06A-6FBC-46DE-8CEA-5AE5DF531EE1}" type="presParOf" srcId="{7AEFF864-824C-40FC-8105-F419B974F31F}" destId="{ED709FAB-AA89-4D8D-A9BB-4977DDE811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EAFA6-7FF9-4D64-B827-A9326E8C339C}">
      <dsp:nvSpPr>
        <dsp:cNvPr id="0" name=""/>
        <dsp:cNvSpPr/>
      </dsp:nvSpPr>
      <dsp:spPr>
        <a:xfrm>
          <a:off x="0" y="0"/>
          <a:ext cx="8195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14CEC-86B9-49B9-A00F-37AD5E0CDDD4}">
      <dsp:nvSpPr>
        <dsp:cNvPr id="0" name=""/>
        <dsp:cNvSpPr/>
      </dsp:nvSpPr>
      <dsp:spPr>
        <a:xfrm>
          <a:off x="0" y="0"/>
          <a:ext cx="8195421" cy="1191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Сосредоточение внимания </a:t>
          </a:r>
          <a:r>
            <a:rPr lang="ru-RU" sz="2400" b="1" kern="1200" dirty="0" smtClean="0"/>
            <a:t>на сферах повышенного риска</a:t>
          </a:r>
          <a:r>
            <a:rPr lang="ru-RU" sz="2400" kern="1200" dirty="0" smtClean="0"/>
            <a:t> и эффективное использование имеющихся в распоряжении </a:t>
          </a:r>
          <a:r>
            <a:rPr lang="ru-RU" sz="2400" b="1" kern="1200" dirty="0" smtClean="0"/>
            <a:t>ресурсов</a:t>
          </a:r>
          <a:endParaRPr lang="ru-RU" sz="2400" kern="1200" dirty="0"/>
        </a:p>
      </dsp:txBody>
      <dsp:txXfrm>
        <a:off x="0" y="0"/>
        <a:ext cx="8195421" cy="1191034"/>
      </dsp:txXfrm>
    </dsp:sp>
    <dsp:sp modelId="{617A765D-EC1A-45F5-8C1A-8E80F2CB4D2E}">
      <dsp:nvSpPr>
        <dsp:cNvPr id="0" name=""/>
        <dsp:cNvSpPr/>
      </dsp:nvSpPr>
      <dsp:spPr>
        <a:xfrm>
          <a:off x="0" y="1191034"/>
          <a:ext cx="8195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16A7A-9B98-48FF-A187-7DE89BEFEC0E}">
      <dsp:nvSpPr>
        <dsp:cNvPr id="0" name=""/>
        <dsp:cNvSpPr/>
      </dsp:nvSpPr>
      <dsp:spPr>
        <a:xfrm>
          <a:off x="0" y="1191034"/>
          <a:ext cx="8195421" cy="1191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</a:t>
          </a:r>
          <a:r>
            <a:rPr lang="ru-RU" sz="2400" b="1" kern="1200" dirty="0" smtClean="0"/>
            <a:t>Минимизация</a:t>
          </a:r>
          <a:r>
            <a:rPr lang="ru-RU" sz="2400" kern="1200" dirty="0" smtClean="0"/>
            <a:t> налогового </a:t>
          </a:r>
          <a:r>
            <a:rPr lang="ru-RU" sz="2400" b="1" kern="1200" dirty="0" smtClean="0"/>
            <a:t>контроля</a:t>
          </a:r>
          <a:r>
            <a:rPr lang="ru-RU" sz="2400" kern="1200" dirty="0" smtClean="0"/>
            <a:t> в отношении добросовестных налогоплательщиков</a:t>
          </a:r>
          <a:endParaRPr lang="ru-RU" sz="2400" kern="1200" dirty="0"/>
        </a:p>
      </dsp:txBody>
      <dsp:txXfrm>
        <a:off x="0" y="1191034"/>
        <a:ext cx="8195421" cy="1191034"/>
      </dsp:txXfrm>
    </dsp:sp>
    <dsp:sp modelId="{12299813-516C-4F87-9E14-9AE076D9D858}">
      <dsp:nvSpPr>
        <dsp:cNvPr id="0" name=""/>
        <dsp:cNvSpPr/>
      </dsp:nvSpPr>
      <dsp:spPr>
        <a:xfrm>
          <a:off x="0" y="2382069"/>
          <a:ext cx="8195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50470-681B-4A5F-9A4C-9E8EF894251E}">
      <dsp:nvSpPr>
        <dsp:cNvPr id="0" name=""/>
        <dsp:cNvSpPr/>
      </dsp:nvSpPr>
      <dsp:spPr>
        <a:xfrm>
          <a:off x="0" y="2382069"/>
          <a:ext cx="8195421" cy="1191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 П</a:t>
          </a:r>
          <a:r>
            <a:rPr lang="ru-RU" sz="2400" b="1" kern="1200" dirty="0" smtClean="0"/>
            <a:t>редотвращение риска</a:t>
          </a:r>
          <a:r>
            <a:rPr lang="ru-RU" sz="2400" kern="1200" dirty="0" smtClean="0"/>
            <a:t>, а не борьба с его последствиями</a:t>
          </a:r>
          <a:endParaRPr lang="ru-RU" sz="2400" kern="1200" dirty="0"/>
        </a:p>
      </dsp:txBody>
      <dsp:txXfrm>
        <a:off x="0" y="2382069"/>
        <a:ext cx="8195421" cy="1191034"/>
      </dsp:txXfrm>
    </dsp:sp>
    <dsp:sp modelId="{87DADF3D-72C7-45BC-9DFF-F6BDECABA458}">
      <dsp:nvSpPr>
        <dsp:cNvPr id="0" name=""/>
        <dsp:cNvSpPr/>
      </dsp:nvSpPr>
      <dsp:spPr>
        <a:xfrm>
          <a:off x="0" y="3573104"/>
          <a:ext cx="8195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17E42-AFA9-4354-85CE-78D6C25A30E1}">
      <dsp:nvSpPr>
        <dsp:cNvPr id="0" name=""/>
        <dsp:cNvSpPr/>
      </dsp:nvSpPr>
      <dsp:spPr>
        <a:xfrm>
          <a:off x="0" y="3573104"/>
          <a:ext cx="8195421" cy="1191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 </a:t>
          </a:r>
          <a:r>
            <a:rPr lang="ru-RU" sz="2400" b="1" kern="1200" dirty="0" smtClean="0"/>
            <a:t>Автоматизация,</a:t>
          </a:r>
          <a:r>
            <a:rPr lang="ru-RU" sz="2400" kern="1200" dirty="0" smtClean="0"/>
            <a:t> внедрение интеллектуального анализа данных и прогнозной аналитики </a:t>
          </a:r>
          <a:endParaRPr lang="ru-RU" sz="2400" kern="1200" dirty="0"/>
        </a:p>
      </dsp:txBody>
      <dsp:txXfrm>
        <a:off x="0" y="3573104"/>
        <a:ext cx="8195421" cy="1191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6263C-D130-42B3-89D5-490394888522}">
      <dsp:nvSpPr>
        <dsp:cNvPr id="0" name=""/>
        <dsp:cNvSpPr/>
      </dsp:nvSpPr>
      <dsp:spPr>
        <a:xfrm>
          <a:off x="0" y="464692"/>
          <a:ext cx="8703171" cy="92938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/>
        </a:p>
      </dsp:txBody>
      <dsp:txXfrm>
        <a:off x="27221" y="491913"/>
        <a:ext cx="8648729" cy="874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B97CA-7F9B-483B-8634-6B7995293169}">
      <dsp:nvSpPr>
        <dsp:cNvPr id="0" name=""/>
        <dsp:cNvSpPr/>
      </dsp:nvSpPr>
      <dsp:spPr>
        <a:xfrm>
          <a:off x="0" y="0"/>
          <a:ext cx="5955452" cy="4782703"/>
        </a:xfrm>
        <a:prstGeom prst="rtTriangle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 </a:t>
          </a:r>
          <a:endParaRPr lang="ru-RU" sz="6400" kern="1200" dirty="0"/>
        </a:p>
      </dsp:txBody>
      <dsp:txXfrm>
        <a:off x="0" y="0"/>
        <a:ext cx="5955452" cy="4782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7D32-B9CD-4387-9BC5-A93F74A6A830}">
      <dsp:nvSpPr>
        <dsp:cNvPr id="0" name=""/>
        <dsp:cNvSpPr/>
      </dsp:nvSpPr>
      <dsp:spPr>
        <a:xfrm rot="5400000">
          <a:off x="-283745" y="289740"/>
          <a:ext cx="1891634" cy="132414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Высокий уровень риска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0" y="668067"/>
        <a:ext cx="1324144" cy="567490"/>
      </dsp:txXfrm>
    </dsp:sp>
    <dsp:sp modelId="{FA63A5C6-4C8B-4BC4-861F-E82B8923AD8E}">
      <dsp:nvSpPr>
        <dsp:cNvPr id="0" name=""/>
        <dsp:cNvSpPr/>
      </dsp:nvSpPr>
      <dsp:spPr>
        <a:xfrm rot="5400000">
          <a:off x="3808602" y="-2484458"/>
          <a:ext cx="1230209" cy="6199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 при совпадении индикаторов риска + обязательная мера таможенного контроля «Таможенный досмотр»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324144" y="60054"/>
        <a:ext cx="6139071" cy="1110101"/>
      </dsp:txXfrm>
    </dsp:sp>
    <dsp:sp modelId="{90EDA76F-2EE2-44AB-B06F-EDBD76C7DF14}">
      <dsp:nvSpPr>
        <dsp:cNvPr id="0" name=""/>
        <dsp:cNvSpPr/>
      </dsp:nvSpPr>
      <dsp:spPr>
        <a:xfrm rot="5400000">
          <a:off x="-283745" y="1990359"/>
          <a:ext cx="1891634" cy="1324144"/>
        </a:xfrm>
        <a:prstGeom prst="chevron">
          <a:avLst/>
        </a:prstGeom>
        <a:solidFill>
          <a:srgbClr val="FFFF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Средний уровень риска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0" y="2368686"/>
        <a:ext cx="1324144" cy="567490"/>
      </dsp:txXfrm>
    </dsp:sp>
    <dsp:sp modelId="{775224E2-9FC9-4C83-85EB-EB6CC59CDC13}">
      <dsp:nvSpPr>
        <dsp:cNvPr id="0" name=""/>
        <dsp:cNvSpPr/>
      </dsp:nvSpPr>
      <dsp:spPr>
        <a:xfrm rot="5400000">
          <a:off x="3808925" y="-778167"/>
          <a:ext cx="1229562" cy="6199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 при совпадении индикаторов риска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324144" y="1766636"/>
        <a:ext cx="6139103" cy="1109518"/>
      </dsp:txXfrm>
    </dsp:sp>
    <dsp:sp modelId="{339A4056-A5CF-4EF5-834F-6636CF5C7675}">
      <dsp:nvSpPr>
        <dsp:cNvPr id="0" name=""/>
        <dsp:cNvSpPr/>
      </dsp:nvSpPr>
      <dsp:spPr>
        <a:xfrm rot="5400000">
          <a:off x="-283745" y="3690978"/>
          <a:ext cx="1891634" cy="1324144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Низкий уровень риска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0" y="4069305"/>
        <a:ext cx="1324144" cy="567490"/>
      </dsp:txXfrm>
    </dsp:sp>
    <dsp:sp modelId="{ED709FAB-AA89-4D8D-A9BB-4977DDE81148}">
      <dsp:nvSpPr>
        <dsp:cNvPr id="0" name=""/>
        <dsp:cNvSpPr/>
      </dsp:nvSpPr>
      <dsp:spPr>
        <a:xfrm rot="5400000">
          <a:off x="3808925" y="922451"/>
          <a:ext cx="1229562" cy="6199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Охват профилями риска, ориентированных только на риск не соблюдения запретов и ограничений, нарушения прав интеллектуальной собственности и по ориентировке СЭР 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324144" y="3467254"/>
        <a:ext cx="6139103" cy="110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74F3-66C8-4B07-BD31-C22FE4F2AE07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215C9-4999-4FE8-8BD4-1883C7CFE9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88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61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61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0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0A6CA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6473429" y="3922499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>
            <p:custDataLst>
              <p:tags r:id="rId3"/>
            </p:custDataLst>
          </p:nvPr>
        </p:nvSpPr>
        <p:spPr>
          <a:xfrm rot="16200000">
            <a:off x="7578090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20180629-Каталог Минфин-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v07.pptx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79773" y="210008"/>
            <a:ext cx="8487977" cy="430887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2800" b="0" i="0" u="none" kern="1200" spc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PT Sans Caption" panose="020B060302020302020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72A23E-FC8B-4B69-9184-B845004F3B2C}"/>
              </a:ext>
            </a:extLst>
          </p:cNvPr>
          <p:cNvSpPr txBox="1"/>
          <p:nvPr/>
        </p:nvSpPr>
        <p:spPr>
          <a:xfrm>
            <a:off x="8691668" y="306001"/>
            <a:ext cx="28575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800" kern="120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PT Sans Caption" panose="020B060302020302020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800" kern="1200" dirty="0">
              <a:solidFill>
                <a:schemeClr val="bg1"/>
              </a:solidFill>
              <a:latin typeface="+mj-lt"/>
              <a:ea typeface="+mn-ea"/>
              <a:cs typeface="+mn-cs"/>
              <a:sym typeface="PT Sans Caption" panose="020B060302020302020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9174A1-2DEB-41CC-AE4A-CA8F5834A085}"/>
              </a:ext>
            </a:extLst>
          </p:cNvPr>
          <p:cNvSpPr/>
          <p:nvPr userDrawn="1"/>
        </p:nvSpPr>
        <p:spPr>
          <a:xfrm>
            <a:off x="1" y="6629401"/>
            <a:ext cx="9144000" cy="229253"/>
          </a:xfrm>
          <a:prstGeom prst="rect">
            <a:avLst/>
          </a:prstGeom>
          <a:pattFill prst="pct5">
            <a:fgClr>
              <a:srgbClr val="257BB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11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2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60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6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41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8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4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74156-5C10-4E1F-9CA2-BDE410B50EF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F3D1-C088-4A88-A648-C84F318A3F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51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D3F375-ADB7-4A9B-8AF7-D338F36E3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97"/>
            <a:ext cx="5591226" cy="4211004"/>
          </a:xfrm>
          <a:prstGeom prst="rect">
            <a:avLst/>
          </a:prstGeom>
        </p:spPr>
      </p:pic>
      <p:sp>
        <p:nvSpPr>
          <p:cNvPr id="11" name="Пятиугольник 4">
            <a:extLst>
              <a:ext uri="{FF2B5EF4-FFF2-40B4-BE49-F238E27FC236}">
                <a16:creationId xmlns:a16="http://schemas.microsoft.com/office/drawing/2014/main" xmlns="" id="{B0B33C20-F5B8-4194-A403-4D7A15D546A1}"/>
              </a:ext>
            </a:extLst>
          </p:cNvPr>
          <p:cNvSpPr/>
          <p:nvPr/>
        </p:nvSpPr>
        <p:spPr>
          <a:xfrm rot="10800000">
            <a:off x="4881657" y="1323498"/>
            <a:ext cx="4265649" cy="4211003"/>
          </a:xfrm>
          <a:prstGeom prst="homePlate">
            <a:avLst>
              <a:gd name="adj" fmla="val 114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endParaRPr lang="ru-RU"/>
          </a:p>
        </p:txBody>
      </p:sp>
      <p:pic>
        <p:nvPicPr>
          <p:cNvPr id="12" name="Picture 6" descr="Картинки по запросу герб рк">
            <a:extLst>
              <a:ext uri="{FF2B5EF4-FFF2-40B4-BE49-F238E27FC236}">
                <a16:creationId xmlns:a16="http://schemas.microsoft.com/office/drawing/2014/main" xmlns="" id="{034282B6-3A82-41A7-9565-64E2F9ED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046"/>
            <a:ext cx="970181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E081FA-1F4C-4849-BE76-1BA484F756F1}"/>
              </a:ext>
            </a:extLst>
          </p:cNvPr>
          <p:cNvSpPr txBox="1"/>
          <p:nvPr/>
        </p:nvSpPr>
        <p:spPr>
          <a:xfrm>
            <a:off x="3543713" y="291572"/>
            <a:ext cx="5413085" cy="626277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ФИНАНСОВ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КАЗАХСТАН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EBC59A-0B8E-4936-AC49-7C55E97BA1ED}"/>
              </a:ext>
            </a:extLst>
          </p:cNvPr>
          <p:cNvSpPr txBox="1"/>
          <p:nvPr/>
        </p:nvSpPr>
        <p:spPr>
          <a:xfrm>
            <a:off x="4588117" y="1484784"/>
            <a:ext cx="4363438" cy="228827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РИСКАМИ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НАЛОГОВОМ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ТАМОЖЕННОМ  АДМИНИСТРИРОВАНИИ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B78D7C-1337-4D62-8228-DCF8898A03CE}"/>
              </a:ext>
            </a:extLst>
          </p:cNvPr>
          <p:cNvSpPr txBox="1"/>
          <p:nvPr/>
        </p:nvSpPr>
        <p:spPr>
          <a:xfrm>
            <a:off x="1909583" y="6228814"/>
            <a:ext cx="5413085" cy="349278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Нур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-Султан, 2020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2947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2666" y="0"/>
            <a:ext cx="7943750" cy="873125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ПИЛОТНОГО ПРОЕКТА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4731"/>
              </p:ext>
            </p:extLst>
          </p:nvPr>
        </p:nvGraphicFramePr>
        <p:xfrm>
          <a:off x="179512" y="934810"/>
          <a:ext cx="8712968" cy="53025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0236">
                <a:tc>
                  <a:txBody>
                    <a:bodyPr/>
                    <a:lstStyle/>
                    <a:p>
                      <a:pPr algn="l"/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0" marR="457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2266">
                <a:tc>
                  <a:txBody>
                    <a:bodyPr/>
                    <a:lstStyle/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на сегодняшний день пилотом о</a:t>
                      </a: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хвачено </a:t>
                      </a:r>
                      <a:r>
                        <a:rPr lang="ru-RU" sz="24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тыс. </a:t>
                      </a: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НП с суммой оборота</a:t>
                      </a:r>
                      <a:r>
                        <a:rPr lang="ru-RU" sz="24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3,4 трлн. тенге</a:t>
                      </a: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400" b="0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 принцип должной осмотрительности при выборе поставщика: на Портале КГД размещен перечень рисковых НП       (</a:t>
                      </a:r>
                      <a:r>
                        <a:rPr lang="ru-RU" sz="24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тыс. НП </a:t>
                      </a: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указанием ИИН/БИН, наименования);</a:t>
                      </a: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400" b="0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предотвращена утечка по схемам уклонения от уплаты                  на </a:t>
                      </a:r>
                      <a:r>
                        <a:rPr lang="ru-RU" sz="24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68,2 млрд. тенге НДС</a:t>
                      </a: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0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400" b="0" i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подано </a:t>
                      </a:r>
                      <a:r>
                        <a:rPr lang="ru-RU" sz="24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873 иска </a:t>
                      </a: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признание сделки недействительным на сумму НДС </a:t>
                      </a:r>
                      <a:r>
                        <a:rPr lang="ru-RU" sz="2400" b="1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18,2 млрд. тенге</a:t>
                      </a:r>
                      <a:r>
                        <a:rPr lang="ru-RU" sz="2400" b="0" i="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indent="-171450" algn="just" defTabSz="6995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0" i="0" u="none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73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5890" y="814389"/>
            <a:ext cx="428200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Предельные размеры сумм снятия наличных денег: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890" y="1122164"/>
            <a:ext cx="648434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с</a:t>
            </a:r>
            <a:r>
              <a:rPr lang="ru-RU" sz="1600" b="1" dirty="0" smtClean="0"/>
              <a:t>убъекты малого </a:t>
            </a:r>
            <a:r>
              <a:rPr lang="ru-RU" sz="1600" b="1" dirty="0"/>
              <a:t>предпринимательства</a:t>
            </a:r>
            <a:r>
              <a:rPr lang="ru-RU" sz="1600" b="1" dirty="0" smtClean="0"/>
              <a:t>– 20 млн. тенге</a:t>
            </a:r>
          </a:p>
          <a:p>
            <a:r>
              <a:rPr lang="ru-RU" sz="1600" b="1" dirty="0" smtClean="0"/>
              <a:t>субъекты среднего </a:t>
            </a:r>
            <a:r>
              <a:rPr lang="ru-RU" sz="1600" b="1" dirty="0"/>
              <a:t>предпринимательства</a:t>
            </a:r>
            <a:r>
              <a:rPr lang="ru-RU" sz="1600" b="1" dirty="0" smtClean="0"/>
              <a:t>– 120 млн. тенге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убъекты крупного предпринимательства– 150 млн. тенге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98441" y="1969095"/>
            <a:ext cx="261425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Исключения: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441" y="2333779"/>
            <a:ext cx="8401444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      1) </a:t>
            </a:r>
            <a:r>
              <a:rPr lang="ru-RU" sz="1400" dirty="0" smtClean="0"/>
              <a:t>ЮЛ, являющиеся </a:t>
            </a:r>
            <a:r>
              <a:rPr lang="ru-RU" sz="1400" dirty="0"/>
              <a:t>субъектами микропредпринимательства;</a:t>
            </a:r>
          </a:p>
          <a:p>
            <a:r>
              <a:rPr lang="ru-RU" sz="1400" dirty="0"/>
              <a:t>      2) </a:t>
            </a:r>
            <a:r>
              <a:rPr lang="ru-RU" sz="1400" dirty="0" smtClean="0"/>
              <a:t>ЮЛ, осуществляющие </a:t>
            </a:r>
            <a:r>
              <a:rPr lang="ru-RU" sz="1400" dirty="0"/>
              <a:t>закуп сельскохозяйственной продовольственной продукции, продукции аквакультуры (рыболовства); </a:t>
            </a:r>
          </a:p>
          <a:p>
            <a:r>
              <a:rPr lang="ru-RU" sz="1400" dirty="0"/>
              <a:t>      3) </a:t>
            </a:r>
            <a:r>
              <a:rPr lang="ru-RU" sz="1400" dirty="0" smtClean="0"/>
              <a:t>ЮЛ, являющиеся </a:t>
            </a:r>
            <a:r>
              <a:rPr lang="ru-RU" sz="1400" dirty="0"/>
              <a:t>субъектами розничной торговли продуктами питания, напитками, а также фармацевтическими, медицинскими и ортопедическими товарами, </a:t>
            </a:r>
            <a:r>
              <a:rPr lang="ru-RU" sz="1400" dirty="0" smtClean="0"/>
              <a:t> в соответствии с ОКЭД, указанные в Постановлении НБ РК;</a:t>
            </a:r>
            <a:endParaRPr lang="ru-RU" sz="1400" dirty="0"/>
          </a:p>
          <a:p>
            <a:r>
              <a:rPr lang="ru-RU" sz="1400" dirty="0"/>
              <a:t>      4) </a:t>
            </a:r>
            <a:r>
              <a:rPr lang="ru-RU" sz="1400" dirty="0" smtClean="0"/>
              <a:t>БВУ и </a:t>
            </a:r>
            <a:r>
              <a:rPr lang="ru-RU" sz="1400" dirty="0"/>
              <a:t>Национального оператора почты при снятии ими наличных денег с корреспондентских счетов, открытых в </a:t>
            </a:r>
            <a:r>
              <a:rPr lang="ru-RU" sz="1400" dirty="0" smtClean="0"/>
              <a:t>НБРК, </a:t>
            </a:r>
            <a:r>
              <a:rPr lang="ru-RU" sz="1400" dirty="0"/>
              <a:t>и </a:t>
            </a:r>
            <a:r>
              <a:rPr lang="ru-RU" sz="1400" dirty="0" smtClean="0"/>
              <a:t>ЮЛ, осуществляющие </a:t>
            </a:r>
            <a:r>
              <a:rPr lang="ru-RU" sz="1400" dirty="0"/>
              <a:t>деятельность исключительно через обменные пункты на основании </a:t>
            </a:r>
            <a:r>
              <a:rPr lang="ru-RU" sz="1400" dirty="0" smtClean="0"/>
              <a:t>лицензии НБ РК на </a:t>
            </a:r>
            <a:r>
              <a:rPr lang="ru-RU" sz="1400" dirty="0"/>
              <a:t>обменные операции с наличной иностранной валютой.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6E48F4E-EB23-497E-A21D-E3DCE3D0A468}"/>
              </a:ext>
            </a:extLst>
          </p:cNvPr>
          <p:cNvSpPr/>
          <p:nvPr/>
        </p:nvSpPr>
        <p:spPr>
          <a:xfrm>
            <a:off x="0" y="1"/>
            <a:ext cx="9144000" cy="81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x-none"/>
          </a:p>
        </p:txBody>
      </p:sp>
      <p:sp>
        <p:nvSpPr>
          <p:cNvPr id="857" name="TextBox 856"/>
          <p:cNvSpPr txBox="1"/>
          <p:nvPr/>
        </p:nvSpPr>
        <p:spPr>
          <a:xfrm>
            <a:off x="228502" y="-19973"/>
            <a:ext cx="8735986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СНЯТИЕ ЮЛ НАЛИЧНЫХ ДЕНЕГ СВЕРХ УСТАНОВЛЕННЫХ ПРЕДЕЛЬНЫХ РАЗМЕРОВ</a:t>
            </a:r>
            <a:endParaRPr lang="ru-RU" sz="24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89988"/>
              </p:ext>
            </p:extLst>
          </p:nvPr>
        </p:nvGraphicFramePr>
        <p:xfrm>
          <a:off x="175890" y="4509120"/>
          <a:ext cx="8644582" cy="2173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925"/>
                <a:gridCol w="1506493"/>
                <a:gridCol w="1268873"/>
                <a:gridCol w="1319436"/>
                <a:gridCol w="1273939"/>
                <a:gridCol w="1728916"/>
              </a:tblGrid>
              <a:tr h="1889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заявок  на выдачу наличности, поступивших от  БВУ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 снятия наличных денег в течение календарного месяца, в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млн.тенге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 том числе сверх установленного предельного размера,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млн.тенге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Количество заявок, отклоненных КГД по итогам оценки СУР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Сумма, в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млн.тенге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 том числе сверх установленного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предела, в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млн.тенге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144" marR="7144" marT="9525" marB="0" anchor="ctr"/>
                </a:tc>
              </a:tr>
              <a:tr h="270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</a:rPr>
                        <a:t>427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65 605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5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трелка вправо 63"/>
          <p:cNvSpPr/>
          <p:nvPr/>
        </p:nvSpPr>
        <p:spPr>
          <a:xfrm>
            <a:off x="434410" y="1979326"/>
            <a:ext cx="6861363" cy="198846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98461" y="247892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Историческая информация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00021" y="2664010"/>
            <a:ext cx="200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Будущее</a:t>
            </a:r>
          </a:p>
        </p:txBody>
      </p:sp>
      <p:sp>
        <p:nvSpPr>
          <p:cNvPr id="67" name="Правая фигурная скобка 66"/>
          <p:cNvSpPr/>
          <p:nvPr/>
        </p:nvSpPr>
        <p:spPr>
          <a:xfrm rot="5400000" flipH="1">
            <a:off x="4987674" y="1412140"/>
            <a:ext cx="370535" cy="1722001"/>
          </a:xfrm>
          <a:prstGeom prst="rightBrace">
            <a:avLst>
              <a:gd name="adj1" fmla="val 11260"/>
              <a:gd name="adj2" fmla="val 50651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258951" y="1653635"/>
            <a:ext cx="194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Период прогнозирования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395536" y="4362412"/>
            <a:ext cx="5930217" cy="2495588"/>
            <a:chOff x="214086" y="3065306"/>
            <a:chExt cx="8382184" cy="3214988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57625" y="3416743"/>
              <a:ext cx="460829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ID</a:t>
              </a:r>
              <a:endParaRPr lang="ru-RU" sz="1200" b="1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69255" y="3416743"/>
              <a:ext cx="664029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БИН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480743" y="3416743"/>
              <a:ext cx="1037194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Форма </a:t>
              </a:r>
              <a:r>
                <a:rPr lang="ru-RU" sz="1200" b="1" dirty="0" err="1"/>
                <a:t>собств</a:t>
              </a:r>
              <a:endParaRPr lang="ru-RU" sz="1200" b="1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561479" y="3416719"/>
              <a:ext cx="944567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Регион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549588" y="3416736"/>
              <a:ext cx="1219877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Продукт А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076426" y="3416735"/>
              <a:ext cx="460829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…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580796" y="3416719"/>
              <a:ext cx="1069217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Событие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813007" y="3416707"/>
              <a:ext cx="1219877" cy="4934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Продукт В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43114" y="3961028"/>
              <a:ext cx="460829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4744" y="3961028"/>
              <a:ext cx="664029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239383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466232" y="3961028"/>
              <a:ext cx="1037194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ТОО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546968" y="3961004"/>
              <a:ext cx="944567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535077" y="3961021"/>
              <a:ext cx="1219877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061915" y="3961020"/>
              <a:ext cx="460829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566285" y="3961004"/>
              <a:ext cx="1083727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Да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798496" y="3960992"/>
              <a:ext cx="1219877" cy="4934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43114" y="4498079"/>
              <a:ext cx="460829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54744" y="4498079"/>
              <a:ext cx="664029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894648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466232" y="4498079"/>
              <a:ext cx="1037194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АО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46968" y="4512569"/>
              <a:ext cx="944567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535077" y="4498072"/>
              <a:ext cx="1219877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6061915" y="4498071"/>
              <a:ext cx="460829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566286" y="4512569"/>
              <a:ext cx="1083726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Нет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798496" y="4512557"/>
              <a:ext cx="1219877" cy="4934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43114" y="5042362"/>
              <a:ext cx="460829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4744" y="5042362"/>
              <a:ext cx="664029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466232" y="5042362"/>
              <a:ext cx="1037194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6968" y="5042338"/>
              <a:ext cx="944567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535077" y="5042355"/>
              <a:ext cx="1219877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061915" y="5042354"/>
              <a:ext cx="460829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6566286" y="5042338"/>
              <a:ext cx="1083726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798496" y="5042326"/>
              <a:ext cx="1219877" cy="2467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4086" y="3065306"/>
              <a:ext cx="4470400" cy="39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Входные данные</a:t>
              </a:r>
            </a:p>
          </p:txBody>
        </p:sp>
        <p:sp>
          <p:nvSpPr>
            <p:cNvPr id="103" name="Правая фигурная скобка 102"/>
            <p:cNvSpPr/>
            <p:nvPr/>
          </p:nvSpPr>
          <p:spPr>
            <a:xfrm rot="5400000">
              <a:off x="3440626" y="2852451"/>
              <a:ext cx="217923" cy="5249119"/>
            </a:xfrm>
            <a:prstGeom prst="rightBrace">
              <a:avLst>
                <a:gd name="adj1" fmla="val 104503"/>
                <a:gd name="adj2" fmla="val 50651"/>
              </a:avLst>
            </a:prstGeom>
            <a:ln w="3810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04" name="Правая фигурная скобка 103"/>
            <p:cNvSpPr/>
            <p:nvPr/>
          </p:nvSpPr>
          <p:spPr>
            <a:xfrm rot="5400000">
              <a:off x="6999187" y="4935148"/>
              <a:ext cx="217923" cy="1083726"/>
            </a:xfrm>
            <a:prstGeom prst="rightBrace">
              <a:avLst>
                <a:gd name="adj1" fmla="val 44561"/>
                <a:gd name="adj2" fmla="val 50651"/>
              </a:avLst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49652" y="5636773"/>
              <a:ext cx="3048063" cy="35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Атрибуты НП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548207" y="5685545"/>
              <a:ext cx="3048063" cy="59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Целевая</a:t>
              </a:r>
            </a:p>
            <a:p>
              <a:pPr algn="ctr"/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переменная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780303" y="1524815"/>
            <a:ext cx="233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НП, у которых наступило целевое событие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(проведена налоговая проверка)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48264" y="2537609"/>
            <a:ext cx="1987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НП, которым нужно спрогнозировать вероятность целевого события</a:t>
            </a:r>
          </a:p>
        </p:txBody>
      </p:sp>
      <p:pic>
        <p:nvPicPr>
          <p:cNvPr id="109" name="Picture 18" descr="http://www.clker.com/cliparts/Z/L/8/h/k/v/4-green-crowd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1" y="1531847"/>
            <a:ext cx="823026" cy="9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Группа 109"/>
          <p:cNvGrpSpPr/>
          <p:nvPr/>
        </p:nvGrpSpPr>
        <p:grpSpPr>
          <a:xfrm>
            <a:off x="597555" y="1124744"/>
            <a:ext cx="1113809" cy="1275035"/>
            <a:chOff x="6358280" y="2403953"/>
            <a:chExt cx="1485078" cy="1275035"/>
          </a:xfrm>
        </p:grpSpPr>
        <p:pic>
          <p:nvPicPr>
            <p:cNvPr id="111" name="Picture 28" descr="http://images.clipartpanda.com/audience-clipart-smallest-crowd-m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723" y="2403953"/>
              <a:ext cx="931521" cy="934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280" y="2612314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"/>
                      </a14:imgEffect>
                      <a14:imgEffect>
                        <a14:colorTemperature colorTemp="3625"/>
                      </a14:imgEffect>
                      <a14:imgEffect>
                        <a14:saturation sat="300000"/>
                      </a14:imgEffect>
                      <a14:imgEffect>
                        <a14:brightnessContrast bright="78000" contrast="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345" y="2585547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FF05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colorTemperature colorTemp="4875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471" y="2804318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429" y="2932844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0" descr="http://images.clipartpanda.com/crowd-clipart-2-green-crowd-md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"/>
                      </a14:imgEffect>
                      <a14:imgEffect>
                        <a14:colorTemperature colorTemp="3625"/>
                      </a14:imgEffect>
                      <a14:imgEffect>
                        <a14:saturation sat="300000"/>
                      </a14:imgEffect>
                      <a14:imgEffect>
                        <a14:brightnessContrast bright="78000" contrast="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943" y="3037927"/>
              <a:ext cx="555013" cy="64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Правая фигурная скобка 116"/>
          <p:cNvSpPr/>
          <p:nvPr/>
        </p:nvSpPr>
        <p:spPr>
          <a:xfrm rot="5400000">
            <a:off x="1187788" y="2195520"/>
            <a:ext cx="372974" cy="1885727"/>
          </a:xfrm>
          <a:prstGeom prst="rightBrace">
            <a:avLst>
              <a:gd name="adj1" fmla="val 11260"/>
              <a:gd name="adj2" fmla="val 51744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авая фигурная скобка 117"/>
          <p:cNvSpPr/>
          <p:nvPr/>
        </p:nvSpPr>
        <p:spPr>
          <a:xfrm rot="5400000">
            <a:off x="3066171" y="2255611"/>
            <a:ext cx="306235" cy="1740128"/>
          </a:xfrm>
          <a:prstGeom prst="rightBrace">
            <a:avLst>
              <a:gd name="adj1" fmla="val 11260"/>
              <a:gd name="adj2" fmla="val 50651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107504" y="3539195"/>
            <a:ext cx="256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Обучающая выборка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656430" y="3482179"/>
            <a:ext cx="129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Тестовая выборка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27384"/>
            <a:ext cx="9144000" cy="851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193880" y="44624"/>
            <a:ext cx="862659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ПРОГНОЗНОЕ МОДЕЛИРОВАНИЕ – 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ОСНОВА ОТБОРА НА НАЛОГОВУЮ ПРОВЕРКУ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43802" y="4395983"/>
            <a:ext cx="2491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2020 году налоговая проверка на основе оценки степени риска (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т.е.плановая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проверка) назначена по 693 НП или 0,04% от общего количества НП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81258129"/>
              </p:ext>
            </p:extLst>
          </p:nvPr>
        </p:nvGraphicFramePr>
        <p:xfrm>
          <a:off x="683569" y="1028734"/>
          <a:ext cx="7523270" cy="530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14858" y="0"/>
            <a:ext cx="9144000" cy="752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КАТЕГОРИРОВАНИЕ УВЭД</a:t>
            </a:r>
            <a:endParaRPr lang="ru-RU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5526" y="905340"/>
            <a:ext cx="2040213" cy="38384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latin typeface="Arial Narrow" pitchFamily="34" charset="0"/>
              </a:rPr>
              <a:t>25 критериев</a:t>
            </a:r>
            <a:endParaRPr lang="ru-RU" b="1" dirty="0">
              <a:latin typeface="Arial Narrow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292079" y="1453232"/>
            <a:ext cx="3733494" cy="4942107"/>
            <a:chOff x="5292078" y="1245989"/>
            <a:chExt cx="3600402" cy="3376388"/>
          </a:xfrm>
        </p:grpSpPr>
        <p:sp>
          <p:nvSpPr>
            <p:cNvPr id="31" name="Стрелка вправо 30"/>
            <p:cNvSpPr/>
            <p:nvPr/>
          </p:nvSpPr>
          <p:spPr>
            <a:xfrm>
              <a:off x="5292078" y="1403266"/>
              <a:ext cx="1251773" cy="894000"/>
            </a:xfrm>
            <a:prstGeom prst="righ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Низкий риск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60231" y="1245989"/>
              <a:ext cx="2232249" cy="1093400"/>
            </a:xfrm>
            <a:prstGeom prst="rect">
              <a:avLst/>
            </a:prstGeom>
            <a:gradFill>
              <a:gsLst>
                <a:gs pos="16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pPr marL="228600" indent="-228600">
                <a:buFont typeface="Wingdings" pitchFamily="2" charset="2"/>
                <a:buChar char="ü"/>
              </a:pPr>
              <a:r>
                <a:rPr lang="ru-RU" sz="1400" b="0" dirty="0"/>
                <a:t>Н</a:t>
              </a:r>
              <a:r>
                <a:rPr lang="ru-RU" sz="1400" b="0" dirty="0" smtClean="0"/>
                <a:t>абравшие </a:t>
              </a:r>
              <a:r>
                <a:rPr lang="ru-RU" sz="1400" b="0" dirty="0"/>
                <a:t>по ИОД </a:t>
              </a:r>
              <a:r>
                <a:rPr lang="ru-RU" sz="1400" b="0" dirty="0" smtClean="0"/>
                <a:t>баллы не </a:t>
              </a:r>
              <a:r>
                <a:rPr lang="ru-RU" sz="1400" b="0" dirty="0"/>
                <a:t>более </a:t>
              </a:r>
              <a:r>
                <a:rPr lang="ru-RU" sz="1400" b="0" dirty="0" smtClean="0"/>
                <a:t>35% от максимального балла и УЭО, КНП, ОТП, инвесторы, посольства, </a:t>
              </a:r>
              <a:r>
                <a:rPr lang="ru-RU" sz="1400" b="0" dirty="0"/>
                <a:t>дистрибьюторы (7 </a:t>
              </a:r>
              <a:r>
                <a:rPr lang="ru-RU" sz="1400" b="0" dirty="0" smtClean="0"/>
                <a:t>476 УВЭД </a:t>
              </a:r>
              <a:r>
                <a:rPr lang="ru-RU" sz="1400" b="0" dirty="0"/>
                <a:t>или </a:t>
              </a:r>
              <a:r>
                <a:rPr lang="ru-RU" sz="1400" dirty="0" smtClean="0"/>
                <a:t>29%</a:t>
              </a:r>
              <a:r>
                <a:rPr lang="ru-RU" sz="1400" b="0" dirty="0" smtClean="0"/>
                <a:t>)</a:t>
              </a:r>
              <a:endParaRPr lang="ru-RU" sz="1400" b="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60231" y="2724220"/>
              <a:ext cx="2232249" cy="735942"/>
            </a:xfrm>
            <a:prstGeom prst="rect">
              <a:avLst/>
            </a:prstGeom>
            <a:gradFill>
              <a:gsLst>
                <a:gs pos="16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pPr marL="171450" indent="-171450">
                <a:buFont typeface="Wingdings" pitchFamily="2" charset="2"/>
                <a:buChar char="ü"/>
              </a:pPr>
              <a:r>
                <a:rPr lang="ru-RU" sz="1600" b="0" dirty="0"/>
                <a:t>Н</a:t>
              </a:r>
              <a:r>
                <a:rPr lang="ru-RU" sz="1600" b="0" dirty="0" smtClean="0"/>
                <a:t>абравшие баллы более 35%  но менее 85% </a:t>
              </a:r>
              <a:r>
                <a:rPr lang="ru-RU" sz="1600" b="0" dirty="0"/>
                <a:t>(</a:t>
              </a:r>
              <a:r>
                <a:rPr lang="ru-RU" sz="1600" b="0" dirty="0" smtClean="0"/>
                <a:t>16 770 </a:t>
              </a:r>
              <a:r>
                <a:rPr lang="ru-RU" sz="1600" b="0" dirty="0"/>
                <a:t>УВЭД или </a:t>
              </a:r>
              <a:r>
                <a:rPr lang="ru-RU" sz="1600" dirty="0" smtClean="0"/>
                <a:t>6</a:t>
              </a:r>
              <a:r>
                <a:rPr lang="ru-RU" sz="1600" dirty="0"/>
                <a:t>5</a:t>
              </a:r>
              <a:r>
                <a:rPr lang="ru-RU" sz="1600" dirty="0" smtClean="0"/>
                <a:t>%</a:t>
              </a:r>
              <a:r>
                <a:rPr lang="ru-RU" sz="1600" b="0" dirty="0" smtClean="0"/>
                <a:t>)</a:t>
              </a:r>
              <a:endParaRPr lang="ru-RU" sz="1600" b="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80901" y="3718219"/>
              <a:ext cx="2211579" cy="904158"/>
            </a:xfrm>
            <a:prstGeom prst="rect">
              <a:avLst/>
            </a:prstGeom>
            <a:gradFill>
              <a:gsLst>
                <a:gs pos="16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1200" b="1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pPr marL="171450" indent="-171450">
                <a:buFont typeface="Wingdings" pitchFamily="2" charset="2"/>
                <a:buChar char="ü"/>
              </a:pPr>
              <a:r>
                <a:rPr lang="ru-RU" sz="1600" b="0" dirty="0" smtClean="0"/>
                <a:t>Набравшие баллы 85% </a:t>
              </a:r>
              <a:r>
                <a:rPr lang="ru-RU" sz="1600" b="0" dirty="0"/>
                <a:t>и </a:t>
              </a:r>
              <a:r>
                <a:rPr lang="ru-RU" sz="1600" b="0" dirty="0" smtClean="0"/>
                <a:t>более, а также не прошедшие </a:t>
              </a:r>
              <a:r>
                <a:rPr lang="ru-RU" sz="1600" b="0" dirty="0"/>
                <a:t>категорирование (1 </a:t>
              </a:r>
              <a:r>
                <a:rPr lang="ru-RU" sz="1600" b="0" dirty="0" smtClean="0"/>
                <a:t>414 </a:t>
              </a:r>
              <a:r>
                <a:rPr lang="ru-RU" sz="1600" b="0" dirty="0"/>
                <a:t>УВЭД </a:t>
              </a:r>
              <a:r>
                <a:rPr lang="ru-RU" sz="1600" b="0" dirty="0" smtClean="0"/>
                <a:t>или 6</a:t>
              </a:r>
              <a:r>
                <a:rPr lang="ru-RU" sz="1600" dirty="0" smtClean="0"/>
                <a:t>%</a:t>
              </a:r>
              <a:r>
                <a:rPr lang="ru-RU" sz="1600" b="0" dirty="0" smtClean="0"/>
                <a:t>)</a:t>
              </a:r>
              <a:endParaRPr lang="ru-RU" sz="1600" b="0" dirty="0"/>
            </a:p>
          </p:txBody>
        </p:sp>
        <p:sp>
          <p:nvSpPr>
            <p:cNvPr id="35" name="Стрелка вправо 34"/>
            <p:cNvSpPr/>
            <p:nvPr/>
          </p:nvSpPr>
          <p:spPr>
            <a:xfrm>
              <a:off x="5292079" y="2630791"/>
              <a:ext cx="1251772" cy="799024"/>
            </a:xfrm>
            <a:prstGeom prst="righ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Средний риск</a:t>
              </a: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5292080" y="3675790"/>
              <a:ext cx="1251773" cy="787121"/>
            </a:xfrm>
            <a:prstGeom prst="righ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Высокий риск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5536" y="1409395"/>
            <a:ext cx="1800202" cy="4824535"/>
            <a:chOff x="395535" y="1251039"/>
            <a:chExt cx="1800202" cy="2180605"/>
          </a:xfrm>
        </p:grpSpPr>
        <p:sp>
          <p:nvSpPr>
            <p:cNvPr id="37" name="TextBox 36"/>
            <p:cNvSpPr txBox="1"/>
            <p:nvPr/>
          </p:nvSpPr>
          <p:spPr>
            <a:xfrm>
              <a:off x="395535" y="1251039"/>
              <a:ext cx="1800202" cy="10076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ru-RU" sz="18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Данные </a:t>
              </a:r>
              <a:r>
                <a:rPr lang="ru-RU" sz="1800" b="1" dirty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субъекта</a:t>
              </a:r>
              <a:endParaRPr lang="ru-RU" sz="1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5535" y="2403883"/>
              <a:ext cx="1800202" cy="102776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ru-RU" sz="1800" b="1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Деятельность субъекта</a:t>
              </a:r>
              <a:endParaRPr lang="ru-RU" sz="1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87412" y="1928274"/>
            <a:ext cx="412380" cy="3873876"/>
            <a:chOff x="2287412" y="1394735"/>
            <a:chExt cx="412380" cy="2905407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2287412" y="1394735"/>
              <a:ext cx="412380" cy="797805"/>
            </a:xfrm>
            <a:prstGeom prst="rightArrow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>
            <a:xfrm>
              <a:off x="2287412" y="3502337"/>
              <a:ext cx="412380" cy="797805"/>
            </a:xfrm>
            <a:prstGeom prst="rightArrow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846656" y="905341"/>
            <a:ext cx="2303915" cy="36171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latin typeface="Arial Narrow" pitchFamily="34" charset="0"/>
              </a:rPr>
              <a:t>Расчет в ИС СУР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2241" y="905341"/>
            <a:ext cx="2160240" cy="36171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latin typeface="Arial Narrow" pitchFamily="34" charset="0"/>
              </a:rPr>
              <a:t>Результаты  расчета</a:t>
            </a:r>
            <a:endParaRPr lang="ru-RU" b="1" dirty="0">
              <a:latin typeface="Arial Narrow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865685" y="1409396"/>
            <a:ext cx="2302390" cy="4824534"/>
            <a:chOff x="2865685" y="1147485"/>
            <a:chExt cx="2302390" cy="304444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5685" y="1147485"/>
              <a:ext cx="2302390" cy="3044448"/>
              <a:chOff x="481903" y="1589799"/>
              <a:chExt cx="2134337" cy="746127"/>
            </a:xfrm>
          </p:grpSpPr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 rot="16200000" flipH="1">
                <a:off x="1176008" y="895694"/>
                <a:ext cx="746127" cy="21343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solidFill>
                    <a:srgbClr val="262626"/>
                  </a:solidFill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6115" y="1728471"/>
                <a:ext cx="1956701" cy="433146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автоматическая</a:t>
                </a:r>
                <a:r>
                  <a:rPr lang="ru-RU" sz="16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выгрузка данных и создание логической архитектуры витрин</a:t>
                </a:r>
              </a:p>
              <a:p>
                <a:endParaRPr lang="ru-RU" sz="16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ru-RU" sz="16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автоматический расчет критериев</a:t>
                </a:r>
              </a:p>
              <a:p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 запуском аналитических моделей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1" name="Freeform 101"/>
            <p:cNvSpPr>
              <a:spLocks noEditPoints="1"/>
            </p:cNvSpPr>
            <p:nvPr/>
          </p:nvSpPr>
          <p:spPr bwMode="auto">
            <a:xfrm>
              <a:off x="3021252" y="1176926"/>
              <a:ext cx="437418" cy="426241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62626"/>
                </a:solidFill>
              </a:endParaRPr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153758" y="1289182"/>
            <a:ext cx="1766" cy="332283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53758" y="4612013"/>
            <a:ext cx="241778" cy="17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55524" y="2633531"/>
            <a:ext cx="24001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14858" y="0"/>
            <a:ext cx="9144000" cy="752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КАТЕГОРИРОВАНИЕ УВЭД</a:t>
            </a:r>
            <a:endParaRPr lang="ru-RU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карта ЕАЭ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6" y="946979"/>
            <a:ext cx="8170817" cy="51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9766" y="187625"/>
            <a:ext cx="389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КАТЕГОРИРОВАНИЕ УЧАСТНИКОВ ВЭД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1" y="8177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Портрет </a:t>
            </a:r>
            <a:r>
              <a:rPr lang="ru-RU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УВЭД </a:t>
            </a:r>
          </a:p>
          <a:p>
            <a:pPr algn="ctr"/>
            <a:r>
              <a:rPr lang="ru-RU" b="1" u="sng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низкого </a:t>
            </a:r>
            <a:r>
              <a:rPr lang="ru-RU" b="1" u="sng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уровня риска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1" y="1528654"/>
            <a:ext cx="43662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основная деятельность ориентирована на производство (ввоз для собственных нужд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2) КНН больше  среднеотраслевого КНН 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имеет более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сотрудников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4)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среднемесячная заработная плата сотрудников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более чем среднемесячная МЗП по республике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отсутствуют нарушения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осуществляет деятельность более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года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отсутствует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отказов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отзывов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ДТ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8)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корректировок таможенной стоимости либо незначительные корректировки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9)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удельный вес импорта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товаров с ИТС выше среднего по Республике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93" y="817765"/>
            <a:ext cx="4666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Портрет </a:t>
            </a:r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УВЭД </a:t>
            </a:r>
            <a:endParaRPr lang="kk-KZ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высокого </a:t>
            </a:r>
            <a:r>
              <a:rPr lang="kk-KZ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уровня </a:t>
            </a:r>
            <a:r>
              <a:rPr lang="kk-KZ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риска</a:t>
            </a:r>
            <a:r>
              <a:rPr lang="kk-KZ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9091" y="1513855"/>
            <a:ext cx="442798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основная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 ориентирована на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импорт</a:t>
            </a:r>
            <a:endParaRPr lang="kk-KZ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КНН намного меньше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среднеотраслевого КНН </a:t>
            </a:r>
          </a:p>
          <a:p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количество сотрудников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превышает 5 либо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отсутствуют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среднемесячная заработная плата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сотрудников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более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чем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МЗП.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5) осуществляет деятельность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менее 3 месяцев</a:t>
            </a:r>
            <a:endParaRPr lang="kk-KZ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имеются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факты отказанных и отозваных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ДТ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7)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значительное количество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корректировок таможенной стоимости товара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удельный вес импорта товаров с ИТС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ниже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среднего по Республике</a:t>
            </a:r>
          </a:p>
          <a:p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9) имеются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адм. и угол. нарушения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т.д.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" y="5204889"/>
            <a:ext cx="8904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 категорировании используется 25 критериев.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 отнесении к какой-либо категории риска не обязательно совпадение всех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показателей</a:t>
            </a:r>
            <a:r>
              <a:rPr lang="ru-RU" dirty="0">
                <a:latin typeface="Arial" pitchFamily="34" charset="0"/>
                <a:cs typeface="Arial" pitchFamily="34" charset="0"/>
              </a:rPr>
              <a:t>, т.е. достаточно по нескольким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значимым показателям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набрать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высокие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баллы, чтобы они «потянули» УВЭД в категорию высокого уровня риска.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У каждого показателя свой удельный вес.</a:t>
            </a:r>
          </a:p>
          <a:p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14858" y="-1"/>
            <a:ext cx="9144000" cy="817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ПОРТРЕТ УВЭД</a:t>
            </a:r>
            <a:endParaRPr lang="ru-RU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291680" y="3566554"/>
            <a:ext cx="1798582" cy="6305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Документальный</a:t>
            </a:r>
          </a:p>
          <a:p>
            <a:pPr algn="ctr"/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контроль </a:t>
            </a:r>
            <a:r>
              <a:rPr lang="ru-RU" altLang="ru-RU" sz="1400" b="1" dirty="0" smtClean="0">
                <a:solidFill>
                  <a:schemeClr val="tx1"/>
                </a:solidFill>
                <a:cs typeface="Tahoma" pitchFamily="34" charset="0"/>
              </a:rPr>
              <a:t>23%</a:t>
            </a:r>
            <a:endParaRPr lang="tr-TR" altLang="ru-RU" sz="14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256195" y="1426005"/>
            <a:ext cx="1834068" cy="1042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1400" b="1" dirty="0" smtClean="0">
                <a:solidFill>
                  <a:schemeClr val="tx1"/>
                </a:solidFill>
                <a:cs typeface="Tahoma" pitchFamily="34" charset="0"/>
              </a:rPr>
              <a:t>Без </a:t>
            </a:r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применения </a:t>
            </a:r>
          </a:p>
          <a:p>
            <a:pPr algn="ctr"/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мер </a:t>
            </a:r>
            <a:r>
              <a:rPr lang="ru-RU" altLang="ru-RU" sz="1400" b="1" dirty="0" smtClean="0">
                <a:solidFill>
                  <a:schemeClr val="tx1"/>
                </a:solidFill>
                <a:cs typeface="Tahoma" pitchFamily="34" charset="0"/>
              </a:rPr>
              <a:t>контроля </a:t>
            </a:r>
            <a:r>
              <a:rPr lang="ru-RU" altLang="ru-RU" sz="1400" b="1" dirty="0" smtClean="0">
                <a:cs typeface="Tahoma" pitchFamily="34" charset="0"/>
              </a:rPr>
              <a:t>65</a:t>
            </a:r>
            <a:r>
              <a:rPr lang="ru-RU" altLang="ru-RU" sz="1400" b="1" dirty="0">
                <a:cs typeface="Tahoma" pitchFamily="34" charset="0"/>
              </a:rPr>
              <a:t>%</a:t>
            </a:r>
            <a:r>
              <a:rPr lang="ru-RU" altLang="ru-RU" sz="1200" b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altLang="ru-RU" sz="1200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23" descr="ssd-makar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2723"/>
            <a:ext cx="1767408" cy="39706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1979712" y="2658582"/>
            <a:ext cx="504056" cy="1069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3646482" y="1821391"/>
            <a:ext cx="565479" cy="76677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46483" y="2664362"/>
            <a:ext cx="565478" cy="491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3623154" y="2751253"/>
            <a:ext cx="668526" cy="83453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9" name="Picture 3" descr="C:\Documents and Settings\Лт.шмит\Рабочий стол\cliparts\gif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54" y="1508788"/>
            <a:ext cx="1558602" cy="198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4256194" y="2603067"/>
            <a:ext cx="1834068" cy="63391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Tahoma" pitchFamily="34" charset="0"/>
              </a:rPr>
              <a:t>Контроль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Tahoma" pitchFamily="34" charset="0"/>
              </a:rPr>
              <a:t>после выпуска </a:t>
            </a:r>
            <a:r>
              <a:rPr lang="ru-RU" altLang="ru-RU" sz="1400" b="1" dirty="0" smtClean="0">
                <a:latin typeface="+mn-lt"/>
                <a:cs typeface="Tahoma" pitchFamily="34" charset="0"/>
              </a:rPr>
              <a:t>4%</a:t>
            </a:r>
            <a:endParaRPr lang="ru-RU" altLang="ru-RU" sz="1400" b="1" dirty="0">
              <a:latin typeface="+mn-lt"/>
              <a:cs typeface="Tahoma" pitchFamily="34" charset="0"/>
            </a:endParaRPr>
          </a:p>
          <a:p>
            <a:pPr algn="ctr" eaLnBrk="1" hangingPunct="1">
              <a:defRPr/>
            </a:pPr>
            <a:endParaRPr lang="ru-RU" altLang="ru-RU" sz="1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2" y="348201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</a:t>
            </a:r>
            <a:r>
              <a:rPr lang="ru-RU" sz="1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a typeface="Tahoma" pitchFamily="34" charset="0"/>
                <a:cs typeface="Tahoma" pitchFamily="34" charset="0"/>
              </a:rPr>
              <a:t>УПРАВЛЕНИЯ</a:t>
            </a:r>
            <a:r>
              <a:rPr lang="ru-RU" sz="1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РИСКАМИ</a:t>
            </a:r>
            <a:endParaRPr lang="ru-RU" sz="1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588225" y="1714750"/>
            <a:ext cx="1704729" cy="9800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/>
            <a:r>
              <a:rPr lang="ru-RU" altLang="ru-RU" b="1" dirty="0" err="1" smtClean="0">
                <a:cs typeface="Tahoma" pitchFamily="34" charset="0"/>
              </a:rPr>
              <a:t>Автовыпуск</a:t>
            </a:r>
            <a:endParaRPr lang="ru-RU" altLang="ru-RU" b="1" dirty="0" smtClean="0">
              <a:cs typeface="Tahoma" pitchFamily="34" charset="0"/>
            </a:endParaRPr>
          </a:p>
          <a:p>
            <a:pPr algn="ctr"/>
            <a:r>
              <a:rPr lang="ru-RU" altLang="ru-RU" b="1" dirty="0" smtClean="0">
                <a:cs typeface="Tahoma" pitchFamily="34" charset="0"/>
              </a:rPr>
              <a:t>69%</a:t>
            </a:r>
            <a:endParaRPr lang="ru-RU" altLang="ru-RU" b="1" dirty="0">
              <a:cs typeface="Tahoma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r="35000" b="10699"/>
          <a:stretch/>
        </p:blipFill>
        <p:spPr bwMode="auto">
          <a:xfrm>
            <a:off x="6289939" y="4118015"/>
            <a:ext cx="1549190" cy="151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6251816" y="3470959"/>
            <a:ext cx="1573591" cy="3764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cs typeface="Tahoma" pitchFamily="34" charset="0"/>
              </a:rPr>
              <a:t>Меры контроля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8172401" y="3508579"/>
            <a:ext cx="896795" cy="3764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/>
            <a:r>
              <a:rPr lang="ru-RU" altLang="ru-RU" sz="1400" b="1" dirty="0" smtClean="0">
                <a:cs typeface="Tahoma" pitchFamily="34" charset="0"/>
              </a:rPr>
              <a:t>выпуск</a:t>
            </a:r>
            <a:endParaRPr lang="ru-RU" altLang="ru-RU" sz="1400" b="1" dirty="0">
              <a:cs typeface="Tahoma" pitchFamily="34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39702" y="4499780"/>
            <a:ext cx="968802" cy="561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/>
            <a:r>
              <a:rPr lang="ru-RU" altLang="ru-RU" sz="1400" b="1" dirty="0">
                <a:cs typeface="Tahoma" pitchFamily="34" charset="0"/>
              </a:rPr>
              <a:t>отказ в </a:t>
            </a:r>
          </a:p>
          <a:p>
            <a:pPr algn="ctr"/>
            <a:r>
              <a:rPr lang="ru-RU" altLang="ru-RU" sz="1400" b="1" dirty="0">
                <a:cs typeface="Tahoma" pitchFamily="34" charset="0"/>
              </a:rPr>
              <a:t>выпуске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839129" y="3659195"/>
            <a:ext cx="335560" cy="982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7839130" y="4605131"/>
            <a:ext cx="307813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4291680" y="4328426"/>
            <a:ext cx="1798582" cy="8287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Tahoma" pitchFamily="34" charset="0"/>
              </a:rPr>
              <a:t>Физический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Tahoma" pitchFamily="34" charset="0"/>
              </a:rPr>
              <a:t>контроль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+mn-lt"/>
                <a:cs typeface="Tahoma" pitchFamily="34" charset="0"/>
              </a:rPr>
              <a:t>8%</a:t>
            </a:r>
            <a:endParaRPr lang="tr-TR" altLang="ru-RU" sz="1400" b="1" dirty="0">
              <a:latin typeface="+mn-lt"/>
              <a:cs typeface="Tahoma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623154" y="2745443"/>
            <a:ext cx="588807" cy="158298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35631" y="3236979"/>
            <a:ext cx="11192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ea typeface="Tahoma" pitchFamily="34" charset="0"/>
                <a:cs typeface="Tahoma" pitchFamily="34" charset="0"/>
              </a:rPr>
              <a:t>н</a:t>
            </a:r>
            <a:r>
              <a:rPr lang="ru-RU" sz="1100" b="1" dirty="0" smtClean="0">
                <a:ea typeface="Tahoma" pitchFamily="34" charset="0"/>
                <a:cs typeface="Tahoma" pitchFamily="34" charset="0"/>
              </a:rPr>
              <a:t>ет нарушений</a:t>
            </a:r>
            <a:endParaRPr lang="ru-RU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35629" y="4197086"/>
            <a:ext cx="1164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ea typeface="Tahoma" pitchFamily="34" charset="0"/>
                <a:cs typeface="Tahoma" pitchFamily="34" charset="0"/>
              </a:rPr>
              <a:t>есть нарушения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752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116632"/>
            <a:ext cx="877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СУР ПРИ ЭЛЕКТРОННОМ ДЕКЛАРИРОВАНИИ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x-none"/>
          </a:p>
        </p:txBody>
      </p:sp>
      <p:sp>
        <p:nvSpPr>
          <p:cNvPr id="4099" name="Прямоугольник 9"/>
          <p:cNvSpPr>
            <a:spLocks noChangeArrowheads="1"/>
          </p:cNvSpPr>
          <p:nvPr/>
        </p:nvSpPr>
        <p:spPr bwMode="auto">
          <a:xfrm>
            <a:off x="189310" y="20638"/>
            <a:ext cx="8583215" cy="45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</a:pPr>
            <a:r>
              <a:rPr lang="ru-RU" altLang="ru-RU" sz="2400" b="1" dirty="0">
                <a:latin typeface="Tahoma" pitchFamily="34" charset="0"/>
                <a:cs typeface="Tahoma" pitchFamily="34" charset="0"/>
              </a:rPr>
              <a:t>ЦЕЛИ ПРИМЕНЕНИЯ </a:t>
            </a:r>
            <a:r>
              <a:rPr lang="ru-RU" altLang="ru-RU" sz="2400" b="1" dirty="0" smtClean="0">
                <a:latin typeface="Tahoma" pitchFamily="34" charset="0"/>
                <a:cs typeface="Tahoma" pitchFamily="34" charset="0"/>
              </a:rPr>
              <a:t>СУР</a:t>
            </a:r>
            <a:endParaRPr lang="ru-RU" altLang="ru-RU" sz="24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3362829"/>
              </p:ext>
            </p:extLst>
          </p:nvPr>
        </p:nvGraphicFramePr>
        <p:xfrm>
          <a:off x="474289" y="1124744"/>
          <a:ext cx="8195421" cy="476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25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123" name="Прямоугольник 9"/>
          <p:cNvSpPr>
            <a:spLocks noChangeArrowheads="1"/>
          </p:cNvSpPr>
          <p:nvPr/>
        </p:nvSpPr>
        <p:spPr bwMode="auto">
          <a:xfrm>
            <a:off x="189310" y="215900"/>
            <a:ext cx="8415138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7000"/>
              </a:lnSpc>
            </a:pPr>
            <a:r>
              <a:rPr lang="ru-RU" altLang="ru-RU" sz="2400" b="1" dirty="0">
                <a:latin typeface="Tahoma" pitchFamily="34" charset="0"/>
                <a:cs typeface="Tahoma" pitchFamily="34" charset="0"/>
              </a:rPr>
              <a:t>ОБЩАЯ СТРАТЕГИЯ УПРАВЛЕНИЯ РИСКАМИ</a:t>
            </a:r>
          </a:p>
        </p:txBody>
      </p:sp>
      <p:graphicFrame>
        <p:nvGraphicFramePr>
          <p:cNvPr id="63" name="Схема 62"/>
          <p:cNvGraphicFramePr/>
          <p:nvPr>
            <p:extLst>
              <p:ext uri="{D42A27DB-BD31-4B8C-83A1-F6EECF244321}">
                <p14:modId xmlns:p14="http://schemas.microsoft.com/office/powerpoint/2010/main" val="2641808726"/>
              </p:ext>
            </p:extLst>
          </p:nvPr>
        </p:nvGraphicFramePr>
        <p:xfrm>
          <a:off x="189310" y="5195843"/>
          <a:ext cx="8703171" cy="185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6" name="Прямоугольник 48"/>
          <p:cNvSpPr>
            <a:spLocks noChangeArrowheads="1"/>
          </p:cNvSpPr>
          <p:nvPr/>
        </p:nvSpPr>
        <p:spPr bwMode="auto">
          <a:xfrm>
            <a:off x="189311" y="5634039"/>
            <a:ext cx="87031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Чем </a:t>
            </a:r>
            <a:r>
              <a:rPr lang="ru-RU" altLang="ru-RU" b="1" dirty="0"/>
              <a:t>выше уровень добросовестности</a:t>
            </a:r>
            <a:r>
              <a:rPr lang="ru-RU" altLang="ru-RU" dirty="0"/>
              <a:t>, </a:t>
            </a:r>
            <a:r>
              <a:rPr lang="ru-RU" altLang="ru-RU" b="1" dirty="0"/>
              <a:t>тем меньше давление администрирования</a:t>
            </a:r>
            <a:r>
              <a:rPr lang="ru-RU" altLang="ru-RU" dirty="0"/>
              <a:t> и соответственно меньше уровень затрат на контроль соблюдения налогового законодательства</a:t>
            </a:r>
          </a:p>
        </p:txBody>
      </p:sp>
      <p:grpSp>
        <p:nvGrpSpPr>
          <p:cNvPr id="23" name="Группа 51"/>
          <p:cNvGrpSpPr>
            <a:grpSpLocks/>
          </p:cNvGrpSpPr>
          <p:nvPr/>
        </p:nvGrpSpPr>
        <p:grpSpPr bwMode="auto">
          <a:xfrm>
            <a:off x="0" y="1228631"/>
            <a:ext cx="9096375" cy="4030663"/>
            <a:chOff x="2530470" y="1146708"/>
            <a:chExt cx="6486340" cy="3209148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>
              <a:off x="4120925" y="1428567"/>
              <a:ext cx="3106198" cy="267829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6" name="Параллелограмм 25"/>
            <p:cNvSpPr/>
            <p:nvPr/>
          </p:nvSpPr>
          <p:spPr>
            <a:xfrm>
              <a:off x="3935278" y="1423512"/>
              <a:ext cx="1633471" cy="601636"/>
            </a:xfrm>
            <a:prstGeom prst="parallelogram">
              <a:avLst>
                <a:gd name="adj" fmla="val 63942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769991" y="1423461"/>
              <a:ext cx="1569943" cy="2690490"/>
            </a:xfrm>
            <a:prstGeom prst="straightConnector1">
              <a:avLst/>
            </a:prstGeom>
            <a:ln w="57150" cap="rnd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0070C0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 rot="3410553">
              <a:off x="5273536" y="2743139"/>
              <a:ext cx="28868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/>
                <a:t>Уровень затрат на соблюдение</a:t>
              </a:r>
            </a:p>
          </p:txBody>
        </p:sp>
        <p:sp>
          <p:nvSpPr>
            <p:cNvPr id="29" name="Параллелограмм 28"/>
            <p:cNvSpPr/>
            <p:nvPr/>
          </p:nvSpPr>
          <p:spPr>
            <a:xfrm>
              <a:off x="3539079" y="2119943"/>
              <a:ext cx="1634603" cy="601636"/>
            </a:xfrm>
            <a:prstGeom prst="parallelogram">
              <a:avLst>
                <a:gd name="adj" fmla="val 64949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араллелограмм 29"/>
            <p:cNvSpPr/>
            <p:nvPr/>
          </p:nvSpPr>
          <p:spPr>
            <a:xfrm>
              <a:off x="3136088" y="2815111"/>
              <a:ext cx="1634603" cy="602901"/>
            </a:xfrm>
            <a:prstGeom prst="parallelogram">
              <a:avLst>
                <a:gd name="adj" fmla="val 63942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араллелограмм 30"/>
            <p:cNvSpPr/>
            <p:nvPr/>
          </p:nvSpPr>
          <p:spPr>
            <a:xfrm>
              <a:off x="2734229" y="3511543"/>
              <a:ext cx="1634603" cy="602900"/>
            </a:xfrm>
            <a:prstGeom prst="parallelogram">
              <a:avLst>
                <a:gd name="adj" fmla="val 63942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араллелограмм 31"/>
            <p:cNvSpPr/>
            <p:nvPr/>
          </p:nvSpPr>
          <p:spPr>
            <a:xfrm flipH="1">
              <a:off x="6166443" y="1423512"/>
              <a:ext cx="1634603" cy="601636"/>
            </a:xfrm>
            <a:prstGeom prst="parallelogram">
              <a:avLst>
                <a:gd name="adj" fmla="val 65957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араллелограмм 32"/>
            <p:cNvSpPr/>
            <p:nvPr/>
          </p:nvSpPr>
          <p:spPr>
            <a:xfrm flipH="1">
              <a:off x="6544530" y="2119943"/>
              <a:ext cx="1634603" cy="601636"/>
            </a:xfrm>
            <a:prstGeom prst="parallelogram">
              <a:avLst>
                <a:gd name="adj" fmla="val 6696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араллелограмм 33"/>
            <p:cNvSpPr/>
            <p:nvPr/>
          </p:nvSpPr>
          <p:spPr>
            <a:xfrm flipH="1">
              <a:off x="6939597" y="2815111"/>
              <a:ext cx="1634603" cy="602901"/>
            </a:xfrm>
            <a:prstGeom prst="parallelogram">
              <a:avLst>
                <a:gd name="adj" fmla="val 68980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араллелограмм 34"/>
            <p:cNvSpPr/>
            <p:nvPr/>
          </p:nvSpPr>
          <p:spPr>
            <a:xfrm flipH="1">
              <a:off x="7329004" y="3511543"/>
              <a:ext cx="1633471" cy="602900"/>
            </a:xfrm>
            <a:prstGeom prst="parallelogram">
              <a:avLst>
                <a:gd name="adj" fmla="val 65957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TextBox 1"/>
            <p:cNvSpPr txBox="1">
              <a:spLocks noChangeArrowheads="1"/>
            </p:cNvSpPr>
            <p:nvPr/>
          </p:nvSpPr>
          <p:spPr bwMode="auto">
            <a:xfrm>
              <a:off x="4367178" y="1450317"/>
              <a:ext cx="818594" cy="4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Решили не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соблюдать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939324" y="2159058"/>
              <a:ext cx="816628" cy="4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Не хотят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соблюдать</a:t>
              </a: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3421230" y="2767380"/>
              <a:ext cx="1187026" cy="67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Пытаются, но 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не всегда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успешно</a:t>
              </a: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3002662" y="3468811"/>
              <a:ext cx="1126673" cy="66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</a:rPr>
                <a:t>Готовы поступать правильно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6567391" y="1375464"/>
              <a:ext cx="885035" cy="66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Применить 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всю силу 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закона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6795455" y="2159058"/>
              <a:ext cx="1083899" cy="4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Предотвратить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выявлением</a:t>
              </a: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7329087" y="2858785"/>
              <a:ext cx="930213" cy="46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Помочь в 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соблюдении</a:t>
              </a: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7714182" y="3466025"/>
              <a:ext cx="955362" cy="661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Сделать 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соблюдение </a:t>
              </a:r>
            </a:p>
            <a:p>
              <a:pPr algn="ctr"/>
              <a:r>
                <a:rPr lang="ru-RU" altLang="ru-RU" sz="1600" b="1">
                  <a:solidFill>
                    <a:schemeClr val="bg1"/>
                  </a:solidFill>
                </a:rPr>
                <a:t>легким</a:t>
              </a:r>
            </a:p>
          </p:txBody>
        </p:sp>
        <p:sp>
          <p:nvSpPr>
            <p:cNvPr id="46" name="Прямоугольник 45">
              <a:extLst/>
            </p:cNvPr>
            <p:cNvSpPr/>
            <p:nvPr/>
          </p:nvSpPr>
          <p:spPr>
            <a:xfrm>
              <a:off x="5275562" y="1146708"/>
              <a:ext cx="815037" cy="2452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ВЫСОКИЙ</a:t>
              </a:r>
            </a:p>
          </p:txBody>
        </p:sp>
        <p:sp>
          <p:nvSpPr>
            <p:cNvPr id="47" name="Прямоугольник 46">
              <a:extLst/>
            </p:cNvPr>
            <p:cNvSpPr/>
            <p:nvPr/>
          </p:nvSpPr>
          <p:spPr>
            <a:xfrm>
              <a:off x="6146067" y="3862919"/>
              <a:ext cx="699574" cy="2452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НИЗКИЙ</a:t>
              </a:r>
            </a:p>
          </p:txBody>
        </p:sp>
        <p:sp>
          <p:nvSpPr>
            <p:cNvPr id="48" name="Прямоугольник 47">
              <a:extLst/>
            </p:cNvPr>
            <p:cNvSpPr/>
            <p:nvPr/>
          </p:nvSpPr>
          <p:spPr>
            <a:xfrm>
              <a:off x="2530470" y="1329980"/>
              <a:ext cx="1567816" cy="5232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1400" b="1" dirty="0">
                  <a:latin typeface="Tahoma" pitchFamily="34" charset="0"/>
                  <a:cs typeface="Tahoma" pitchFamily="34" charset="0"/>
                </a:rPr>
                <a:t>Отношение</a:t>
              </a:r>
            </a:p>
            <a:p>
              <a:pPr algn="ctr" eaLnBrk="1" hangingPunct="1">
                <a:defRPr/>
              </a:pPr>
              <a:r>
                <a:rPr lang="ru-RU" sz="1400" b="1" dirty="0">
                  <a:latin typeface="Tahoma" pitchFamily="34" charset="0"/>
                  <a:cs typeface="Tahoma" pitchFamily="34" charset="0"/>
                </a:rPr>
                <a:t>к соблюдению</a:t>
              </a:r>
            </a:p>
          </p:txBody>
        </p:sp>
        <p:sp>
          <p:nvSpPr>
            <p:cNvPr id="49" name="Прямоугольник 48">
              <a:extLst/>
            </p:cNvPr>
            <p:cNvSpPr/>
            <p:nvPr/>
          </p:nvSpPr>
          <p:spPr>
            <a:xfrm>
              <a:off x="7666339" y="1362842"/>
              <a:ext cx="1350471" cy="5232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1400" b="1" dirty="0">
                  <a:latin typeface="Tahoma" pitchFamily="34" charset="0"/>
                  <a:cs typeface="Tahoma" pitchFamily="34" charset="0"/>
                </a:rPr>
                <a:t>Стратегия</a:t>
              </a:r>
            </a:p>
            <a:p>
              <a:pPr algn="ctr" eaLnBrk="1" hangingPunct="1">
                <a:defRPr/>
              </a:pPr>
              <a:r>
                <a:rPr lang="ru-RU" sz="1400" b="1" dirty="0">
                  <a:latin typeface="Tahoma" pitchFamily="34" charset="0"/>
                  <a:cs typeface="Tahoma" pitchFamily="34" charset="0"/>
                </a:rPr>
                <a:t>соблюдения</a:t>
              </a: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5674023" y="1487978"/>
              <a:ext cx="0" cy="2558804"/>
            </a:xfrm>
            <a:prstGeom prst="straightConnector1">
              <a:avLst/>
            </a:prstGeom>
            <a:ln w="57150" cap="rnd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rgbClr val="0070C0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64"/>
            <p:cNvSpPr txBox="1">
              <a:spLocks noChangeArrowheads="1"/>
            </p:cNvSpPr>
            <p:nvPr/>
          </p:nvSpPr>
          <p:spPr bwMode="auto">
            <a:xfrm rot="5400000">
              <a:off x="4953865" y="2827520"/>
              <a:ext cx="1786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600"/>
                <a:t>Уровень давления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6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" descr="ÐÐ°ÑÑÐ¸Ð½ÐºÐ¸ Ð¿Ð¾ Ð·Ð°Ð¿ÑÐ¾ÑÑ sphere 9 ibm"/>
          <p:cNvSpPr>
            <a:spLocks noChangeAspect="1" noChangeArrowheads="1"/>
          </p:cNvSpPr>
          <p:nvPr/>
        </p:nvSpPr>
        <p:spPr bwMode="auto">
          <a:xfrm>
            <a:off x="155575" y="-4679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7" descr="ÐÐ°ÑÑÐ¸Ð½ÐºÐ¸ Ð¿Ð¾ Ð·Ð°Ð¿ÑÐ¾ÑÑ sphere 9 ibm"/>
          <p:cNvSpPr>
            <a:spLocks noChangeAspect="1" noChangeArrowheads="1"/>
          </p:cNvSpPr>
          <p:nvPr/>
        </p:nvSpPr>
        <p:spPr bwMode="auto">
          <a:xfrm>
            <a:off x="307975" y="-3155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9" descr="ÐÐ°ÑÑÐ¸Ð½ÐºÐ¸ Ð¿Ð¾ Ð·Ð°Ð¿ÑÐ¾ÑÑ sphere 9 ibm"/>
          <p:cNvSpPr>
            <a:spLocks noChangeAspect="1" noChangeArrowheads="1"/>
          </p:cNvSpPr>
          <p:nvPr/>
        </p:nvSpPr>
        <p:spPr bwMode="auto">
          <a:xfrm>
            <a:off x="460375" y="-1631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 descr="ÐÐ°ÑÑÐ¸Ð½ÐºÐ¸ Ð¿Ð¾ Ð·Ð°Ð¿ÑÐ¾ÑÑ database icon"/>
          <p:cNvSpPr>
            <a:spLocks noChangeAspect="1" noChangeArrowheads="1"/>
          </p:cNvSpPr>
          <p:nvPr/>
        </p:nvSpPr>
        <p:spPr bwMode="auto">
          <a:xfrm>
            <a:off x="612775" y="-107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-131618"/>
            <a:ext cx="9144000" cy="613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795564DB-117E-40A1-9872-D17784BA4544}"/>
              </a:ext>
            </a:extLst>
          </p:cNvPr>
          <p:cNvSpPr/>
          <p:nvPr/>
        </p:nvSpPr>
        <p:spPr>
          <a:xfrm>
            <a:off x="1314581" y="-58375"/>
            <a:ext cx="6644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«СИСТЕМА УПРАВЛЕНИЯ РИСКАМИ»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2" descr="Картинки по запросу big data">
            <a:extLst>
              <a:ext uri="{FF2B5EF4-FFF2-40B4-BE49-F238E27FC236}">
                <a16:creationId xmlns="" xmlns:a16="http://schemas.microsoft.com/office/drawing/2014/main" id="{5BA9F6F4-0B53-4D7A-9582-58BAB4D1B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/>
        </p:blipFill>
        <p:spPr bwMode="auto">
          <a:xfrm>
            <a:off x="3338790" y="2240840"/>
            <a:ext cx="2305375" cy="23103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145">
            <a:extLst>
              <a:ext uri="{FF2B5EF4-FFF2-40B4-BE49-F238E27FC236}">
                <a16:creationId xmlns="" xmlns:a16="http://schemas.microsoft.com/office/drawing/2014/main" id="{01E8B398-638F-41E6-A14A-8A70A3C4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019" y="548680"/>
            <a:ext cx="1385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400" b="1" dirty="0">
                <a:cs typeface="Tahoma" panose="020B0604030504040204" pitchFamily="34" charset="0"/>
              </a:rPr>
              <a:t>СВЕДЕНИЯ ОНЛАЙН-ККМ</a:t>
            </a:r>
          </a:p>
        </p:txBody>
      </p:sp>
      <p:sp>
        <p:nvSpPr>
          <p:cNvPr id="48" name="Прямоугольник 146">
            <a:extLst>
              <a:ext uri="{FF2B5EF4-FFF2-40B4-BE49-F238E27FC236}">
                <a16:creationId xmlns="" xmlns:a16="http://schemas.microsoft.com/office/drawing/2014/main" id="{DDC3D579-31EA-4898-A3B0-C53989D55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548680"/>
            <a:ext cx="1616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400" b="1" dirty="0">
                <a:cs typeface="Tahoma" panose="020B0604030504040204" pitchFamily="34" charset="0"/>
              </a:rPr>
              <a:t>ЭЛЕКТРОННЫЕ СЧЕТА  ФАКТУРЫ</a:t>
            </a:r>
          </a:p>
        </p:txBody>
      </p:sp>
      <p:sp>
        <p:nvSpPr>
          <p:cNvPr id="49" name="Прямоугольник 148">
            <a:extLst>
              <a:ext uri="{FF2B5EF4-FFF2-40B4-BE49-F238E27FC236}">
                <a16:creationId xmlns="" xmlns:a16="http://schemas.microsoft.com/office/drawing/2014/main" id="{96D6FE8E-AA71-460E-B981-7384CB85D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59" y="561824"/>
            <a:ext cx="1995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400" b="1" dirty="0">
                <a:cs typeface="Tahoma" panose="020B0604030504040204" pitchFamily="34" charset="0"/>
              </a:rPr>
              <a:t>ФОРМЫ НАЛОГОВОЙ ОТЧЕТНОСТИ</a:t>
            </a:r>
          </a:p>
        </p:txBody>
      </p:sp>
      <p:sp>
        <p:nvSpPr>
          <p:cNvPr id="50" name="Прямоугольник 149">
            <a:extLst>
              <a:ext uri="{FF2B5EF4-FFF2-40B4-BE49-F238E27FC236}">
                <a16:creationId xmlns="" xmlns:a16="http://schemas.microsoft.com/office/drawing/2014/main" id="{5CEADB92-7D1F-4015-B9D4-FD208B56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490" y="505552"/>
            <a:ext cx="1507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400" b="1" dirty="0">
                <a:cs typeface="Tahoma" panose="020B0604030504040204" pitchFamily="34" charset="0"/>
              </a:rPr>
              <a:t>ДЕКЛАРАЦИИ НА ТОВАРЫ</a:t>
            </a:r>
          </a:p>
        </p:txBody>
      </p:sp>
      <p:pic>
        <p:nvPicPr>
          <p:cNvPr id="53" name="Рисунок 150">
            <a:extLst>
              <a:ext uri="{FF2B5EF4-FFF2-40B4-BE49-F238E27FC236}">
                <a16:creationId xmlns="" xmlns:a16="http://schemas.microsoft.com/office/drawing/2014/main" id="{473F42E0-CE0E-435E-98A3-82726B8F9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70" y="1348949"/>
            <a:ext cx="533204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151">
            <a:extLst>
              <a:ext uri="{FF2B5EF4-FFF2-40B4-BE49-F238E27FC236}">
                <a16:creationId xmlns="" xmlns:a16="http://schemas.microsoft.com/office/drawing/2014/main" id="{0535E177-E9D8-49E4-8019-F0D250068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71" y="1348949"/>
            <a:ext cx="531874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152">
            <a:extLst>
              <a:ext uri="{FF2B5EF4-FFF2-40B4-BE49-F238E27FC236}">
                <a16:creationId xmlns="" xmlns:a16="http://schemas.microsoft.com/office/drawing/2014/main" id="{3DDD0233-CC02-4663-AFC6-D95C163D1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42" y="1348949"/>
            <a:ext cx="533204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153">
            <a:extLst>
              <a:ext uri="{FF2B5EF4-FFF2-40B4-BE49-F238E27FC236}">
                <a16:creationId xmlns="" xmlns:a16="http://schemas.microsoft.com/office/drawing/2014/main" id="{0E88E11C-714D-4338-9D7E-7AE535707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97" y="1377524"/>
            <a:ext cx="509269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154">
            <a:extLst>
              <a:ext uri="{FF2B5EF4-FFF2-40B4-BE49-F238E27FC236}">
                <a16:creationId xmlns="" xmlns:a16="http://schemas.microsoft.com/office/drawing/2014/main" id="{6DFD98D1-F947-4276-8610-E1C07000B6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13" y="1348949"/>
            <a:ext cx="531874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E0A5C2DF-91AD-40B9-981F-65ADA977519D}"/>
              </a:ext>
            </a:extLst>
          </p:cNvPr>
          <p:cNvSpPr/>
          <p:nvPr/>
        </p:nvSpPr>
        <p:spPr>
          <a:xfrm>
            <a:off x="3721536" y="2595105"/>
            <a:ext cx="1450685" cy="1447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</a:t>
            </a:r>
            <a:br>
              <a:rPr lang="en-US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endParaRPr lang="ru-RU" alt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9" name="Соединитель: уступ 98">
            <a:extLst>
              <a:ext uri="{FF2B5EF4-FFF2-40B4-BE49-F238E27FC236}">
                <a16:creationId xmlns="" xmlns:a16="http://schemas.microsoft.com/office/drawing/2014/main" id="{EE9AE846-5E97-47B3-A8CB-BA1142C53ED2}"/>
              </a:ext>
            </a:extLst>
          </p:cNvPr>
          <p:cNvCxnSpPr>
            <a:stCxn id="54" idx="2"/>
          </p:cNvCxnSpPr>
          <p:nvPr/>
        </p:nvCxnSpPr>
        <p:spPr>
          <a:xfrm rot="16200000" flipH="1">
            <a:off x="1537573" y="1968872"/>
            <a:ext cx="1784350" cy="1817679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99">
            <a:extLst>
              <a:ext uri="{FF2B5EF4-FFF2-40B4-BE49-F238E27FC236}">
                <a16:creationId xmlns="" xmlns:a16="http://schemas.microsoft.com/office/drawing/2014/main" id="{66FBAE16-000B-417A-94EA-73918ADA2CAD}"/>
              </a:ext>
            </a:extLst>
          </p:cNvPr>
          <p:cNvCxnSpPr>
            <a:stCxn id="55" idx="2"/>
          </p:cNvCxnSpPr>
          <p:nvPr/>
        </p:nvCxnSpPr>
        <p:spPr>
          <a:xfrm rot="5400000">
            <a:off x="5702145" y="1927652"/>
            <a:ext cx="1784350" cy="1900119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="" xmlns:a16="http://schemas.microsoft.com/office/drawing/2014/main" id="{8F6EAFC7-C67A-4BF2-89F5-4194A054ED75}"/>
              </a:ext>
            </a:extLst>
          </p:cNvPr>
          <p:cNvCxnSpPr>
            <a:cxnSpLocks/>
          </p:cNvCxnSpPr>
          <p:nvPr/>
        </p:nvCxnSpPr>
        <p:spPr>
          <a:xfrm flipH="1">
            <a:off x="4491423" y="1985537"/>
            <a:ext cx="0" cy="40798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101">
            <a:extLst>
              <a:ext uri="{FF2B5EF4-FFF2-40B4-BE49-F238E27FC236}">
                <a16:creationId xmlns="" xmlns:a16="http://schemas.microsoft.com/office/drawing/2014/main" id="{ED393499-BFC3-43B2-B5CA-26A2CE48BED9}"/>
              </a:ext>
            </a:extLst>
          </p:cNvPr>
          <p:cNvCxnSpPr>
            <a:cxnSpLocks/>
            <a:stCxn id="57" idx="2"/>
          </p:cNvCxnSpPr>
          <p:nvPr/>
        </p:nvCxnSpPr>
        <p:spPr>
          <a:xfrm rot="16200000" flipH="1">
            <a:off x="2764313" y="2293874"/>
            <a:ext cx="1046162" cy="429488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102">
            <a:extLst>
              <a:ext uri="{FF2B5EF4-FFF2-40B4-BE49-F238E27FC236}">
                <a16:creationId xmlns="" xmlns:a16="http://schemas.microsoft.com/office/drawing/2014/main" id="{5706A4A0-95A5-4442-8A45-4A8C45B375C0}"/>
              </a:ext>
            </a:extLst>
          </p:cNvPr>
          <p:cNvCxnSpPr>
            <a:cxnSpLocks/>
            <a:stCxn id="53" idx="2"/>
          </p:cNvCxnSpPr>
          <p:nvPr/>
        </p:nvCxnSpPr>
        <p:spPr>
          <a:xfrm rot="5400000">
            <a:off x="5263456" y="2217417"/>
            <a:ext cx="1046162" cy="582402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="" xmlns:a16="http://schemas.microsoft.com/office/drawing/2014/main" id="{3AB691B4-0D25-4ABA-99CC-1BC3107F3876}"/>
              </a:ext>
            </a:extLst>
          </p:cNvPr>
          <p:cNvCxnSpPr>
            <a:cxnSpLocks/>
            <a:stCxn id="46" idx="4"/>
          </p:cNvCxnSpPr>
          <p:nvPr/>
        </p:nvCxnSpPr>
        <p:spPr>
          <a:xfrm flipH="1">
            <a:off x="4491423" y="4551211"/>
            <a:ext cx="55" cy="376309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1">
            <a:extLst>
              <a:ext uri="{FF2B5EF4-FFF2-40B4-BE49-F238E27FC236}">
                <a16:creationId xmlns="" xmlns:a16="http://schemas.microsoft.com/office/drawing/2014/main" id="{C0683F81-8D7D-4CD8-BA45-659552DD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67" y="1045999"/>
            <a:ext cx="1355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x-none" sz="1600" dirty="0"/>
              <a:t>408</a:t>
            </a:r>
            <a:r>
              <a:rPr lang="ru-RU" altLang="x-none" sz="1600" dirty="0"/>
              <a:t> млн. ЭСФ</a:t>
            </a:r>
          </a:p>
        </p:txBody>
      </p:sp>
      <p:sp>
        <p:nvSpPr>
          <p:cNvPr id="66" name="Прямоугольник 46">
            <a:extLst>
              <a:ext uri="{FF2B5EF4-FFF2-40B4-BE49-F238E27FC236}">
                <a16:creationId xmlns="" xmlns:a16="http://schemas.microsoft.com/office/drawing/2014/main" id="{3D0EA3FF-393E-414F-85A3-FCC7C28C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485" y="1045999"/>
            <a:ext cx="1314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x-none" sz="1600" dirty="0"/>
              <a:t>400 </a:t>
            </a:r>
            <a:r>
              <a:rPr lang="ru-RU" altLang="x-none" sz="1600" dirty="0"/>
              <a:t>тысяч ДТ</a:t>
            </a:r>
          </a:p>
        </p:txBody>
      </p:sp>
      <p:sp>
        <p:nvSpPr>
          <p:cNvPr id="67" name="Прямоугольник 40">
            <a:extLst>
              <a:ext uri="{FF2B5EF4-FFF2-40B4-BE49-F238E27FC236}">
                <a16:creationId xmlns="" xmlns:a16="http://schemas.microsoft.com/office/drawing/2014/main" id="{79A84FC5-A440-437F-A38B-57F99544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457" y="1045999"/>
            <a:ext cx="14013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x-none" sz="1600" dirty="0"/>
              <a:t>470 млн. ФНО</a:t>
            </a:r>
          </a:p>
        </p:txBody>
      </p:sp>
      <p:sp>
        <p:nvSpPr>
          <p:cNvPr id="68" name="Прямоугольник 147">
            <a:extLst>
              <a:ext uri="{FF2B5EF4-FFF2-40B4-BE49-F238E27FC236}">
                <a16:creationId xmlns="" xmlns:a16="http://schemas.microsoft.com/office/drawing/2014/main" id="{9CA8BAA8-BA39-DF43-8FDB-686C9302E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36" y="548680"/>
            <a:ext cx="1424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x-none" sz="1400" b="1" dirty="0">
                <a:solidFill>
                  <a:prstClr val="black"/>
                </a:solidFill>
                <a:cs typeface="Tahoma" panose="020B0604030504040204" pitchFamily="34" charset="0"/>
              </a:rPr>
              <a:t>БАЗА ДАННЫХ 3-Х ЛИЦ</a:t>
            </a:r>
            <a:endParaRPr lang="ru-RU" altLang="x-none" sz="1600" b="1" u="sng" dirty="0">
              <a:solidFill>
                <a:srgbClr val="728D3B"/>
              </a:solidFill>
              <a:cs typeface="Tahoma" panose="020B0604030504040204" pitchFamily="34" charset="0"/>
            </a:endParaRPr>
          </a:p>
        </p:txBody>
      </p:sp>
      <p:sp>
        <p:nvSpPr>
          <p:cNvPr id="78" name="Прямоугольник 1">
            <a:extLst>
              <a:ext uri="{FF2B5EF4-FFF2-40B4-BE49-F238E27FC236}">
                <a16:creationId xmlns="" xmlns:a16="http://schemas.microsoft.com/office/drawing/2014/main" id="{C0683F81-8D7D-4CD8-BA45-659552DD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682" y="1028772"/>
            <a:ext cx="1545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x-none" sz="1600" dirty="0"/>
              <a:t>2,8 млрд. чеков</a:t>
            </a:r>
          </a:p>
        </p:txBody>
      </p:sp>
      <p:sp>
        <p:nvSpPr>
          <p:cNvPr id="79" name="Прямоугольник: скругленные углы 103">
            <a:extLst>
              <a:ext uri="{FF2B5EF4-FFF2-40B4-BE49-F238E27FC236}">
                <a16:creationId xmlns="" xmlns:a16="http://schemas.microsoft.com/office/drawing/2014/main" id="{BA3CE6B2-83ED-4227-BB39-D6CE5154C213}"/>
              </a:ext>
            </a:extLst>
          </p:cNvPr>
          <p:cNvSpPr/>
          <p:nvPr/>
        </p:nvSpPr>
        <p:spPr>
          <a:xfrm>
            <a:off x="155576" y="5099864"/>
            <a:ext cx="8880920" cy="1641504"/>
          </a:xfrm>
          <a:prstGeom prst="roundRect">
            <a:avLst>
              <a:gd name="adj" fmla="val 2703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2400"/>
          </a:p>
        </p:txBody>
      </p:sp>
      <p:sp>
        <p:nvSpPr>
          <p:cNvPr id="80" name="Прямоугольник 162">
            <a:extLst>
              <a:ext uri="{FF2B5EF4-FFF2-40B4-BE49-F238E27FC236}">
                <a16:creationId xmlns="" xmlns:a16="http://schemas.microsoft.com/office/drawing/2014/main" id="{2016415F-692D-4C50-97A0-69A43623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950" y="4930587"/>
            <a:ext cx="416278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1600" b="1" dirty="0">
                <a:latin typeface="Tahoma" panose="020B0604030504040204" pitchFamily="34" charset="0"/>
                <a:cs typeface="Tahoma" panose="020B0604030504040204" pitchFamily="34" charset="0"/>
              </a:rPr>
              <a:t>ИС СИСТЕМА УПРАВЛЕНИЯ РИСКАМИ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5777" y="5301208"/>
            <a:ext cx="4248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сплошная </a:t>
            </a:r>
            <a:r>
              <a:rPr lang="ru-RU" sz="1600" b="1" dirty="0"/>
              <a:t>обработка массива данных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сокращение </a:t>
            </a:r>
            <a:r>
              <a:rPr lang="ru-RU" sz="1600" b="1" dirty="0"/>
              <a:t>времени обработки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исключение </a:t>
            </a:r>
            <a:r>
              <a:rPr lang="ru-RU" sz="1600" b="1" dirty="0"/>
              <a:t>человеческого фактора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машинное </a:t>
            </a:r>
            <a:r>
              <a:rPr lang="ru-RU" sz="1600" b="1" dirty="0"/>
              <a:t>обучение и </a:t>
            </a:r>
            <a:r>
              <a:rPr lang="ru-RU" sz="1600" b="1" dirty="0" smtClean="0"/>
              <a:t>прогнозирование</a:t>
            </a:r>
            <a:endParaRPr lang="ru-RU" sz="16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29362" y="5301208"/>
            <a:ext cx="3998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и</a:t>
            </a:r>
            <a:r>
              <a:rPr lang="ru-RU" sz="1600" b="1" dirty="0" smtClean="0"/>
              <a:t>нтеллектуальный анализ данных</a:t>
            </a:r>
            <a:endParaRPr lang="ru-RU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и</a:t>
            </a:r>
            <a:r>
              <a:rPr lang="ru-RU" sz="1600" b="1" dirty="0" smtClean="0"/>
              <a:t>дентификация скрытых закономерностей и аномалий</a:t>
            </a:r>
            <a:endParaRPr lang="ru-RU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у</a:t>
            </a:r>
            <a:r>
              <a:rPr lang="ru-RU" sz="1600" b="1" dirty="0" smtClean="0"/>
              <a:t>глубленная аналитика и выявление взаимосвязей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557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олилиния 48"/>
          <p:cNvSpPr/>
          <p:nvPr/>
        </p:nvSpPr>
        <p:spPr bwMode="auto">
          <a:xfrm>
            <a:off x="858962" y="4887912"/>
            <a:ext cx="766346" cy="814171"/>
          </a:xfrm>
          <a:custGeom>
            <a:avLst/>
            <a:gdLst>
              <a:gd name="connsiteX0" fmla="*/ 0 w 1702184"/>
              <a:gd name="connsiteY0" fmla="*/ 851092 h 1702184"/>
              <a:gd name="connsiteX1" fmla="*/ 851092 w 1702184"/>
              <a:gd name="connsiteY1" fmla="*/ 0 h 1702184"/>
              <a:gd name="connsiteX2" fmla="*/ 1702184 w 1702184"/>
              <a:gd name="connsiteY2" fmla="*/ 851092 h 1702184"/>
              <a:gd name="connsiteX3" fmla="*/ 851092 w 1702184"/>
              <a:gd name="connsiteY3" fmla="*/ 1702184 h 1702184"/>
              <a:gd name="connsiteX4" fmla="*/ 0 w 1702184"/>
              <a:gd name="connsiteY4" fmla="*/ 851092 h 170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184" h="1702184">
                <a:moveTo>
                  <a:pt x="0" y="851092"/>
                </a:moveTo>
                <a:cubicBezTo>
                  <a:pt x="0" y="381047"/>
                  <a:pt x="381047" y="0"/>
                  <a:pt x="851092" y="0"/>
                </a:cubicBezTo>
                <a:cubicBezTo>
                  <a:pt x="1321137" y="0"/>
                  <a:pt x="1702184" y="381047"/>
                  <a:pt x="1702184" y="851092"/>
                </a:cubicBezTo>
                <a:cubicBezTo>
                  <a:pt x="1702184" y="1321137"/>
                  <a:pt x="1321137" y="1702184"/>
                  <a:pt x="851092" y="1702184"/>
                </a:cubicBezTo>
                <a:cubicBezTo>
                  <a:pt x="381047" y="1702184"/>
                  <a:pt x="0" y="1321137"/>
                  <a:pt x="0" y="851092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147" name="Прямоугольник 9"/>
          <p:cNvSpPr>
            <a:spLocks noChangeArrowheads="1"/>
          </p:cNvSpPr>
          <p:nvPr/>
        </p:nvSpPr>
        <p:spPr bwMode="auto">
          <a:xfrm>
            <a:off x="137517" y="57598"/>
            <a:ext cx="8868965" cy="8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</a:pPr>
            <a:r>
              <a:rPr lang="ru-RU" altLang="ru-RU" sz="2400" b="1" dirty="0">
                <a:latin typeface="Tahoma" pitchFamily="34" charset="0"/>
                <a:cs typeface="Tahoma" pitchFamily="34" charset="0"/>
              </a:rPr>
              <a:t>ОБЛАСТИ ПРИМЕНЕНИЯ СИСТЕМЫ УПРАВЛЕНИЯ </a:t>
            </a:r>
            <a:r>
              <a:rPr lang="ru-RU" altLang="ru-RU" sz="2400" b="1" dirty="0" smtClean="0">
                <a:latin typeface="Tahoma" pitchFamily="34" charset="0"/>
                <a:cs typeface="Tahoma" pitchFamily="34" charset="0"/>
              </a:rPr>
              <a:t>НАЛОГОВЫМИ РИСКАМИ</a:t>
            </a:r>
            <a:endParaRPr lang="ru-RU" altLang="ru-RU" sz="2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148" name="Группа 6"/>
          <p:cNvGrpSpPr>
            <a:grpSpLocks/>
          </p:cNvGrpSpPr>
          <p:nvPr/>
        </p:nvGrpSpPr>
        <p:grpSpPr bwMode="auto">
          <a:xfrm>
            <a:off x="862369" y="1124744"/>
            <a:ext cx="6002774" cy="4657725"/>
            <a:chOff x="1362438" y="761424"/>
            <a:chExt cx="6324596" cy="4950099"/>
          </a:xfrm>
        </p:grpSpPr>
        <p:sp>
          <p:nvSpPr>
            <p:cNvPr id="20" name="Полилиния 19"/>
            <p:cNvSpPr/>
            <p:nvPr/>
          </p:nvSpPr>
          <p:spPr>
            <a:xfrm>
              <a:off x="1366380" y="761424"/>
              <a:ext cx="799900" cy="837230"/>
            </a:xfrm>
            <a:custGeom>
              <a:avLst/>
              <a:gdLst>
                <a:gd name="connsiteX0" fmla="*/ 0 w 1702184"/>
                <a:gd name="connsiteY0" fmla="*/ 851092 h 1702184"/>
                <a:gd name="connsiteX1" fmla="*/ 851092 w 1702184"/>
                <a:gd name="connsiteY1" fmla="*/ 0 h 1702184"/>
                <a:gd name="connsiteX2" fmla="*/ 1702184 w 1702184"/>
                <a:gd name="connsiteY2" fmla="*/ 851092 h 1702184"/>
                <a:gd name="connsiteX3" fmla="*/ 851092 w 1702184"/>
                <a:gd name="connsiteY3" fmla="*/ 1702184 h 1702184"/>
                <a:gd name="connsiteX4" fmla="*/ 0 w 1702184"/>
                <a:gd name="connsiteY4" fmla="*/ 851092 h 17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84" h="1702184">
                  <a:moveTo>
                    <a:pt x="0" y="851092"/>
                  </a:moveTo>
                  <a:cubicBezTo>
                    <a:pt x="0" y="381047"/>
                    <a:pt x="381047" y="0"/>
                    <a:pt x="851092" y="0"/>
                  </a:cubicBezTo>
                  <a:cubicBezTo>
                    <a:pt x="1321137" y="0"/>
                    <a:pt x="1702184" y="381047"/>
                    <a:pt x="1702184" y="851092"/>
                  </a:cubicBezTo>
                  <a:cubicBezTo>
                    <a:pt x="1702184" y="1321137"/>
                    <a:pt x="1321137" y="1702184"/>
                    <a:pt x="851092" y="1702184"/>
                  </a:cubicBezTo>
                  <a:cubicBezTo>
                    <a:pt x="381047" y="1702184"/>
                    <a:pt x="0" y="1321137"/>
                    <a:pt x="0" y="8510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олилиния 20"/>
            <p:cNvSpPr/>
            <p:nvPr/>
          </p:nvSpPr>
          <p:spPr>
            <a:xfrm rot="2160000">
              <a:off x="6831495" y="2661155"/>
              <a:ext cx="195695" cy="467340"/>
            </a:xfrm>
            <a:custGeom>
              <a:avLst/>
              <a:gdLst>
                <a:gd name="connsiteX0" fmla="*/ 0 w 196594"/>
                <a:gd name="connsiteY0" fmla="*/ 93184 h 465918"/>
                <a:gd name="connsiteX1" fmla="*/ 98297 w 196594"/>
                <a:gd name="connsiteY1" fmla="*/ 93184 h 465918"/>
                <a:gd name="connsiteX2" fmla="*/ 98297 w 196594"/>
                <a:gd name="connsiteY2" fmla="*/ 0 h 465918"/>
                <a:gd name="connsiteX3" fmla="*/ 196594 w 196594"/>
                <a:gd name="connsiteY3" fmla="*/ 232959 h 465918"/>
                <a:gd name="connsiteX4" fmla="*/ 98297 w 196594"/>
                <a:gd name="connsiteY4" fmla="*/ 465918 h 465918"/>
                <a:gd name="connsiteX5" fmla="*/ 98297 w 196594"/>
                <a:gd name="connsiteY5" fmla="*/ 372734 h 465918"/>
                <a:gd name="connsiteX6" fmla="*/ 0 w 196594"/>
                <a:gd name="connsiteY6" fmla="*/ 372734 h 465918"/>
                <a:gd name="connsiteX7" fmla="*/ 0 w 196594"/>
                <a:gd name="connsiteY7" fmla="*/ 93184 h 46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94" h="465918">
                  <a:moveTo>
                    <a:pt x="0" y="93184"/>
                  </a:moveTo>
                  <a:lnTo>
                    <a:pt x="98297" y="93184"/>
                  </a:lnTo>
                  <a:lnTo>
                    <a:pt x="98297" y="0"/>
                  </a:lnTo>
                  <a:lnTo>
                    <a:pt x="196594" y="232959"/>
                  </a:lnTo>
                  <a:lnTo>
                    <a:pt x="98297" y="465918"/>
                  </a:lnTo>
                  <a:lnTo>
                    <a:pt x="98297" y="372734"/>
                  </a:lnTo>
                  <a:lnTo>
                    <a:pt x="0" y="372734"/>
                  </a:lnTo>
                  <a:lnTo>
                    <a:pt x="0" y="9318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368232" y="3748533"/>
              <a:ext cx="807432" cy="865278"/>
            </a:xfrm>
            <a:custGeom>
              <a:avLst/>
              <a:gdLst>
                <a:gd name="connsiteX0" fmla="*/ 0 w 1702184"/>
                <a:gd name="connsiteY0" fmla="*/ 851092 h 1702184"/>
                <a:gd name="connsiteX1" fmla="*/ 851092 w 1702184"/>
                <a:gd name="connsiteY1" fmla="*/ 0 h 1702184"/>
                <a:gd name="connsiteX2" fmla="*/ 1702184 w 1702184"/>
                <a:gd name="connsiteY2" fmla="*/ 851092 h 1702184"/>
                <a:gd name="connsiteX3" fmla="*/ 851092 w 1702184"/>
                <a:gd name="connsiteY3" fmla="*/ 1702184 h 1702184"/>
                <a:gd name="connsiteX4" fmla="*/ 0 w 1702184"/>
                <a:gd name="connsiteY4" fmla="*/ 851092 h 17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84" h="1702184">
                  <a:moveTo>
                    <a:pt x="0" y="851092"/>
                  </a:moveTo>
                  <a:cubicBezTo>
                    <a:pt x="0" y="381047"/>
                    <a:pt x="381047" y="0"/>
                    <a:pt x="851092" y="0"/>
                  </a:cubicBezTo>
                  <a:cubicBezTo>
                    <a:pt x="1321137" y="0"/>
                    <a:pt x="1702184" y="381047"/>
                    <a:pt x="1702184" y="851092"/>
                  </a:cubicBezTo>
                  <a:cubicBezTo>
                    <a:pt x="1702184" y="1321137"/>
                    <a:pt x="1321137" y="1702184"/>
                    <a:pt x="851092" y="1702184"/>
                  </a:cubicBezTo>
                  <a:cubicBezTo>
                    <a:pt x="381047" y="1702184"/>
                    <a:pt x="0" y="1321137"/>
                    <a:pt x="0" y="8510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 rot="17280000">
              <a:off x="7356262" y="4255421"/>
              <a:ext cx="197396" cy="464149"/>
            </a:xfrm>
            <a:custGeom>
              <a:avLst/>
              <a:gdLst>
                <a:gd name="connsiteX0" fmla="*/ 0 w 196594"/>
                <a:gd name="connsiteY0" fmla="*/ 93184 h 465918"/>
                <a:gd name="connsiteX1" fmla="*/ 98297 w 196594"/>
                <a:gd name="connsiteY1" fmla="*/ 93184 h 465918"/>
                <a:gd name="connsiteX2" fmla="*/ 98297 w 196594"/>
                <a:gd name="connsiteY2" fmla="*/ 0 h 465918"/>
                <a:gd name="connsiteX3" fmla="*/ 196594 w 196594"/>
                <a:gd name="connsiteY3" fmla="*/ 232959 h 465918"/>
                <a:gd name="connsiteX4" fmla="*/ 98297 w 196594"/>
                <a:gd name="connsiteY4" fmla="*/ 465918 h 465918"/>
                <a:gd name="connsiteX5" fmla="*/ 98297 w 196594"/>
                <a:gd name="connsiteY5" fmla="*/ 372734 h 465918"/>
                <a:gd name="connsiteX6" fmla="*/ 0 w 196594"/>
                <a:gd name="connsiteY6" fmla="*/ 372734 h 465918"/>
                <a:gd name="connsiteX7" fmla="*/ 0 w 196594"/>
                <a:gd name="connsiteY7" fmla="*/ 93184 h 46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94" h="465918">
                  <a:moveTo>
                    <a:pt x="196593" y="372734"/>
                  </a:moveTo>
                  <a:lnTo>
                    <a:pt x="98297" y="372734"/>
                  </a:lnTo>
                  <a:lnTo>
                    <a:pt x="98297" y="465918"/>
                  </a:lnTo>
                  <a:lnTo>
                    <a:pt x="1" y="232959"/>
                  </a:lnTo>
                  <a:lnTo>
                    <a:pt x="98297" y="0"/>
                  </a:lnTo>
                  <a:lnTo>
                    <a:pt x="98297" y="93184"/>
                  </a:lnTo>
                  <a:lnTo>
                    <a:pt x="196593" y="93184"/>
                  </a:lnTo>
                  <a:lnTo>
                    <a:pt x="196593" y="37273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362438" y="1772870"/>
              <a:ext cx="788288" cy="806017"/>
            </a:xfrm>
            <a:custGeom>
              <a:avLst/>
              <a:gdLst>
                <a:gd name="connsiteX0" fmla="*/ 0 w 1702184"/>
                <a:gd name="connsiteY0" fmla="*/ 851092 h 1702184"/>
                <a:gd name="connsiteX1" fmla="*/ 851092 w 1702184"/>
                <a:gd name="connsiteY1" fmla="*/ 0 h 1702184"/>
                <a:gd name="connsiteX2" fmla="*/ 1702184 w 1702184"/>
                <a:gd name="connsiteY2" fmla="*/ 851092 h 1702184"/>
                <a:gd name="connsiteX3" fmla="*/ 851092 w 1702184"/>
                <a:gd name="connsiteY3" fmla="*/ 1702184 h 1702184"/>
                <a:gd name="connsiteX4" fmla="*/ 0 w 1702184"/>
                <a:gd name="connsiteY4" fmla="*/ 851092 h 17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84" h="1702184">
                  <a:moveTo>
                    <a:pt x="0" y="851092"/>
                  </a:moveTo>
                  <a:cubicBezTo>
                    <a:pt x="0" y="381047"/>
                    <a:pt x="381047" y="0"/>
                    <a:pt x="851092" y="0"/>
                  </a:cubicBezTo>
                  <a:cubicBezTo>
                    <a:pt x="1321137" y="0"/>
                    <a:pt x="1702184" y="381047"/>
                    <a:pt x="1702184" y="851092"/>
                  </a:cubicBezTo>
                  <a:cubicBezTo>
                    <a:pt x="1702184" y="1321137"/>
                    <a:pt x="1321137" y="1702184"/>
                    <a:pt x="851092" y="1702184"/>
                  </a:cubicBezTo>
                  <a:cubicBezTo>
                    <a:pt x="381047" y="1702184"/>
                    <a:pt x="0" y="1321137"/>
                    <a:pt x="0" y="8510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003554" y="5244182"/>
              <a:ext cx="195695" cy="467341"/>
            </a:xfrm>
            <a:custGeom>
              <a:avLst/>
              <a:gdLst>
                <a:gd name="connsiteX0" fmla="*/ 0 w 196594"/>
                <a:gd name="connsiteY0" fmla="*/ 93184 h 465918"/>
                <a:gd name="connsiteX1" fmla="*/ 98297 w 196594"/>
                <a:gd name="connsiteY1" fmla="*/ 93184 h 465918"/>
                <a:gd name="connsiteX2" fmla="*/ 98297 w 196594"/>
                <a:gd name="connsiteY2" fmla="*/ 0 h 465918"/>
                <a:gd name="connsiteX3" fmla="*/ 196594 w 196594"/>
                <a:gd name="connsiteY3" fmla="*/ 232959 h 465918"/>
                <a:gd name="connsiteX4" fmla="*/ 98297 w 196594"/>
                <a:gd name="connsiteY4" fmla="*/ 465918 h 465918"/>
                <a:gd name="connsiteX5" fmla="*/ 98297 w 196594"/>
                <a:gd name="connsiteY5" fmla="*/ 372734 h 465918"/>
                <a:gd name="connsiteX6" fmla="*/ 0 w 196594"/>
                <a:gd name="connsiteY6" fmla="*/ 372734 h 465918"/>
                <a:gd name="connsiteX7" fmla="*/ 0 w 196594"/>
                <a:gd name="connsiteY7" fmla="*/ 93184 h 46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94" h="465918">
                  <a:moveTo>
                    <a:pt x="196593" y="372734"/>
                  </a:moveTo>
                  <a:lnTo>
                    <a:pt x="98297" y="372734"/>
                  </a:lnTo>
                  <a:lnTo>
                    <a:pt x="98297" y="465918"/>
                  </a:lnTo>
                  <a:lnTo>
                    <a:pt x="1" y="232959"/>
                  </a:lnTo>
                  <a:lnTo>
                    <a:pt x="98297" y="0"/>
                  </a:lnTo>
                  <a:lnTo>
                    <a:pt x="98297" y="93184"/>
                  </a:lnTo>
                  <a:lnTo>
                    <a:pt x="196593" y="93184"/>
                  </a:lnTo>
                  <a:lnTo>
                    <a:pt x="196593" y="37273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365826" y="2777660"/>
              <a:ext cx="809840" cy="813261"/>
            </a:xfrm>
            <a:custGeom>
              <a:avLst/>
              <a:gdLst>
                <a:gd name="connsiteX0" fmla="*/ 0 w 1702184"/>
                <a:gd name="connsiteY0" fmla="*/ 851092 h 1702184"/>
                <a:gd name="connsiteX1" fmla="*/ 851092 w 1702184"/>
                <a:gd name="connsiteY1" fmla="*/ 0 h 1702184"/>
                <a:gd name="connsiteX2" fmla="*/ 1702184 w 1702184"/>
                <a:gd name="connsiteY2" fmla="*/ 851092 h 1702184"/>
                <a:gd name="connsiteX3" fmla="*/ 851092 w 1702184"/>
                <a:gd name="connsiteY3" fmla="*/ 1702184 h 1702184"/>
                <a:gd name="connsiteX4" fmla="*/ 0 w 1702184"/>
                <a:gd name="connsiteY4" fmla="*/ 851092 h 17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84" h="1702184">
                  <a:moveTo>
                    <a:pt x="0" y="851092"/>
                  </a:moveTo>
                  <a:cubicBezTo>
                    <a:pt x="0" y="381047"/>
                    <a:pt x="381047" y="0"/>
                    <a:pt x="851092" y="0"/>
                  </a:cubicBezTo>
                  <a:cubicBezTo>
                    <a:pt x="1321137" y="0"/>
                    <a:pt x="1702184" y="381047"/>
                    <a:pt x="1702184" y="851092"/>
                  </a:cubicBezTo>
                  <a:cubicBezTo>
                    <a:pt x="1702184" y="1321137"/>
                    <a:pt x="1321137" y="1702184"/>
                    <a:pt x="851092" y="1702184"/>
                  </a:cubicBezTo>
                  <a:cubicBezTo>
                    <a:pt x="381047" y="1702184"/>
                    <a:pt x="0" y="1321137"/>
                    <a:pt x="0" y="8510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4320000">
              <a:off x="4642245" y="4263662"/>
              <a:ext cx="197396" cy="467912"/>
            </a:xfrm>
            <a:custGeom>
              <a:avLst/>
              <a:gdLst>
                <a:gd name="connsiteX0" fmla="*/ 0 w 196594"/>
                <a:gd name="connsiteY0" fmla="*/ 93184 h 465918"/>
                <a:gd name="connsiteX1" fmla="*/ 98297 w 196594"/>
                <a:gd name="connsiteY1" fmla="*/ 93184 h 465918"/>
                <a:gd name="connsiteX2" fmla="*/ 98297 w 196594"/>
                <a:gd name="connsiteY2" fmla="*/ 0 h 465918"/>
                <a:gd name="connsiteX3" fmla="*/ 196594 w 196594"/>
                <a:gd name="connsiteY3" fmla="*/ 232959 h 465918"/>
                <a:gd name="connsiteX4" fmla="*/ 98297 w 196594"/>
                <a:gd name="connsiteY4" fmla="*/ 465918 h 465918"/>
                <a:gd name="connsiteX5" fmla="*/ 98297 w 196594"/>
                <a:gd name="connsiteY5" fmla="*/ 372734 h 465918"/>
                <a:gd name="connsiteX6" fmla="*/ 0 w 196594"/>
                <a:gd name="connsiteY6" fmla="*/ 372734 h 465918"/>
                <a:gd name="connsiteX7" fmla="*/ 0 w 196594"/>
                <a:gd name="connsiteY7" fmla="*/ 93184 h 46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94" h="465918">
                  <a:moveTo>
                    <a:pt x="196593" y="372734"/>
                  </a:moveTo>
                  <a:lnTo>
                    <a:pt x="98297" y="372734"/>
                  </a:lnTo>
                  <a:lnTo>
                    <a:pt x="98297" y="465918"/>
                  </a:lnTo>
                  <a:lnTo>
                    <a:pt x="1" y="232959"/>
                  </a:lnTo>
                  <a:lnTo>
                    <a:pt x="98297" y="0"/>
                  </a:lnTo>
                  <a:lnTo>
                    <a:pt x="98297" y="93184"/>
                  </a:lnTo>
                  <a:lnTo>
                    <a:pt x="196593" y="93184"/>
                  </a:lnTo>
                  <a:lnTo>
                    <a:pt x="196593" y="37273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 rot="19440000">
              <a:off x="5155541" y="2667904"/>
              <a:ext cx="195695" cy="465653"/>
            </a:xfrm>
            <a:custGeom>
              <a:avLst/>
              <a:gdLst>
                <a:gd name="connsiteX0" fmla="*/ 0 w 196594"/>
                <a:gd name="connsiteY0" fmla="*/ 93184 h 465918"/>
                <a:gd name="connsiteX1" fmla="*/ 98297 w 196594"/>
                <a:gd name="connsiteY1" fmla="*/ 93184 h 465918"/>
                <a:gd name="connsiteX2" fmla="*/ 98297 w 196594"/>
                <a:gd name="connsiteY2" fmla="*/ 0 h 465918"/>
                <a:gd name="connsiteX3" fmla="*/ 196594 w 196594"/>
                <a:gd name="connsiteY3" fmla="*/ 232959 h 465918"/>
                <a:gd name="connsiteX4" fmla="*/ 98297 w 196594"/>
                <a:gd name="connsiteY4" fmla="*/ 465918 h 465918"/>
                <a:gd name="connsiteX5" fmla="*/ 98297 w 196594"/>
                <a:gd name="connsiteY5" fmla="*/ 372734 h 465918"/>
                <a:gd name="connsiteX6" fmla="*/ 0 w 196594"/>
                <a:gd name="connsiteY6" fmla="*/ 372734 h 465918"/>
                <a:gd name="connsiteX7" fmla="*/ 0 w 196594"/>
                <a:gd name="connsiteY7" fmla="*/ 93184 h 46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94" h="465918">
                  <a:moveTo>
                    <a:pt x="0" y="93184"/>
                  </a:moveTo>
                  <a:lnTo>
                    <a:pt x="98297" y="93184"/>
                  </a:lnTo>
                  <a:lnTo>
                    <a:pt x="98297" y="0"/>
                  </a:lnTo>
                  <a:lnTo>
                    <a:pt x="196594" y="232959"/>
                  </a:lnTo>
                  <a:lnTo>
                    <a:pt x="98297" y="465918"/>
                  </a:lnTo>
                  <a:lnTo>
                    <a:pt x="98297" y="372734"/>
                  </a:lnTo>
                  <a:lnTo>
                    <a:pt x="0" y="372734"/>
                  </a:lnTo>
                  <a:lnTo>
                    <a:pt x="0" y="9318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Graphic 2">
            <a:extLst/>
          </p:cNvPr>
          <p:cNvGrpSpPr/>
          <p:nvPr/>
        </p:nvGrpSpPr>
        <p:grpSpPr>
          <a:xfrm>
            <a:off x="977395" y="1254866"/>
            <a:ext cx="563347" cy="477407"/>
            <a:chOff x="8695232" y="2068653"/>
            <a:chExt cx="460724" cy="291179"/>
          </a:xfrm>
          <a:solidFill>
            <a:schemeClr val="bg1"/>
          </a:solidFill>
          <a:effectLst/>
        </p:grpSpPr>
        <p:sp>
          <p:nvSpPr>
            <p:cNvPr id="31" name="Freeform: Shape 152">
              <a:extLst/>
            </p:cNvPr>
            <p:cNvSpPr/>
            <p:nvPr/>
          </p:nvSpPr>
          <p:spPr>
            <a:xfrm>
              <a:off x="8744572" y="2068653"/>
              <a:ext cx="98679" cy="100012"/>
            </a:xfrm>
            <a:custGeom>
              <a:avLst/>
              <a:gdLst>
                <a:gd name="connsiteX0" fmla="*/ 98679 w 98679"/>
                <a:gd name="connsiteY0" fmla="*/ 50006 h 100012"/>
                <a:gd name="connsiteX1" fmla="*/ 49340 w 98679"/>
                <a:gd name="connsiteY1" fmla="*/ 100013 h 100012"/>
                <a:gd name="connsiteX2" fmla="*/ 0 w 98679"/>
                <a:gd name="connsiteY2" fmla="*/ 50006 h 100012"/>
                <a:gd name="connsiteX3" fmla="*/ 49340 w 98679"/>
                <a:gd name="connsiteY3" fmla="*/ 0 h 100012"/>
                <a:gd name="connsiteX4" fmla="*/ 98679 w 98679"/>
                <a:gd name="connsiteY4" fmla="*/ 50006 h 100012"/>
                <a:gd name="connsiteX5" fmla="*/ 98679 w 98679"/>
                <a:gd name="connsiteY5" fmla="*/ 5000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79" h="100012">
                  <a:moveTo>
                    <a:pt x="98679" y="50006"/>
                  </a:moveTo>
                  <a:cubicBezTo>
                    <a:pt x="98679" y="77629"/>
                    <a:pt x="76581" y="100013"/>
                    <a:pt x="49340" y="100013"/>
                  </a:cubicBezTo>
                  <a:cubicBezTo>
                    <a:pt x="22098" y="100013"/>
                    <a:pt x="0" y="77629"/>
                    <a:pt x="0" y="50006"/>
                  </a:cubicBezTo>
                  <a:cubicBezTo>
                    <a:pt x="0" y="22384"/>
                    <a:pt x="22098" y="0"/>
                    <a:pt x="49340" y="0"/>
                  </a:cubicBezTo>
                  <a:cubicBezTo>
                    <a:pt x="76581" y="0"/>
                    <a:pt x="98679" y="22384"/>
                    <a:pt x="98679" y="50006"/>
                  </a:cubicBezTo>
                  <a:lnTo>
                    <a:pt x="98679" y="50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153">
              <a:extLst/>
            </p:cNvPr>
            <p:cNvSpPr/>
            <p:nvPr/>
          </p:nvSpPr>
          <p:spPr>
            <a:xfrm>
              <a:off x="9007938" y="2068653"/>
              <a:ext cx="98679" cy="100012"/>
            </a:xfrm>
            <a:custGeom>
              <a:avLst/>
              <a:gdLst>
                <a:gd name="connsiteX0" fmla="*/ 98679 w 98679"/>
                <a:gd name="connsiteY0" fmla="*/ 50006 h 100012"/>
                <a:gd name="connsiteX1" fmla="*/ 49339 w 98679"/>
                <a:gd name="connsiteY1" fmla="*/ 100013 h 100012"/>
                <a:gd name="connsiteX2" fmla="*/ 0 w 98679"/>
                <a:gd name="connsiteY2" fmla="*/ 50006 h 100012"/>
                <a:gd name="connsiteX3" fmla="*/ 49339 w 98679"/>
                <a:gd name="connsiteY3" fmla="*/ 0 h 100012"/>
                <a:gd name="connsiteX4" fmla="*/ 98679 w 98679"/>
                <a:gd name="connsiteY4" fmla="*/ 50006 h 100012"/>
                <a:gd name="connsiteX5" fmla="*/ 98679 w 98679"/>
                <a:gd name="connsiteY5" fmla="*/ 5000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79" h="100012">
                  <a:moveTo>
                    <a:pt x="98679" y="50006"/>
                  </a:moveTo>
                  <a:cubicBezTo>
                    <a:pt x="98679" y="77629"/>
                    <a:pt x="76581" y="100013"/>
                    <a:pt x="49339" y="100013"/>
                  </a:cubicBezTo>
                  <a:cubicBezTo>
                    <a:pt x="22098" y="100013"/>
                    <a:pt x="0" y="77629"/>
                    <a:pt x="0" y="50006"/>
                  </a:cubicBezTo>
                  <a:cubicBezTo>
                    <a:pt x="0" y="22384"/>
                    <a:pt x="22098" y="0"/>
                    <a:pt x="49339" y="0"/>
                  </a:cubicBezTo>
                  <a:cubicBezTo>
                    <a:pt x="76581" y="0"/>
                    <a:pt x="98679" y="22384"/>
                    <a:pt x="98679" y="50006"/>
                  </a:cubicBezTo>
                  <a:lnTo>
                    <a:pt x="98679" y="50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154">
              <a:extLst/>
            </p:cNvPr>
            <p:cNvSpPr/>
            <p:nvPr/>
          </p:nvSpPr>
          <p:spPr>
            <a:xfrm>
              <a:off x="8826773" y="2259820"/>
              <a:ext cx="197548" cy="100012"/>
            </a:xfrm>
            <a:custGeom>
              <a:avLst/>
              <a:gdLst>
                <a:gd name="connsiteX0" fmla="*/ 197548 w 197548"/>
                <a:gd name="connsiteY0" fmla="*/ 100012 h 100012"/>
                <a:gd name="connsiteX1" fmla="*/ 197548 w 197548"/>
                <a:gd name="connsiteY1" fmla="*/ 50006 h 100012"/>
                <a:gd name="connsiteX2" fmla="*/ 187642 w 197548"/>
                <a:gd name="connsiteY2" fmla="*/ 30004 h 100012"/>
                <a:gd name="connsiteX3" fmla="*/ 139351 w 197548"/>
                <a:gd name="connsiteY3" fmla="*/ 6667 h 100012"/>
                <a:gd name="connsiteX4" fmla="*/ 98774 w 197548"/>
                <a:gd name="connsiteY4" fmla="*/ 0 h 100012"/>
                <a:gd name="connsiteX5" fmla="*/ 58198 w 197548"/>
                <a:gd name="connsiteY5" fmla="*/ 6667 h 100012"/>
                <a:gd name="connsiteX6" fmla="*/ 9906 w 197548"/>
                <a:gd name="connsiteY6" fmla="*/ 30004 h 100012"/>
                <a:gd name="connsiteX7" fmla="*/ 0 w 197548"/>
                <a:gd name="connsiteY7" fmla="*/ 50006 h 100012"/>
                <a:gd name="connsiteX8" fmla="*/ 0 w 197548"/>
                <a:gd name="connsiteY8" fmla="*/ 100012 h 100012"/>
                <a:gd name="connsiteX9" fmla="*/ 197548 w 197548"/>
                <a:gd name="connsiteY9" fmla="*/ 100012 h 100012"/>
                <a:gd name="connsiteX10" fmla="*/ 197548 w 197548"/>
                <a:gd name="connsiteY10" fmla="*/ 100012 h 100012"/>
                <a:gd name="connsiteX11" fmla="*/ 197548 w 197548"/>
                <a:gd name="connsiteY11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548" h="100012">
                  <a:moveTo>
                    <a:pt x="197548" y="100012"/>
                  </a:moveTo>
                  <a:lnTo>
                    <a:pt x="197548" y="50006"/>
                  </a:lnTo>
                  <a:cubicBezTo>
                    <a:pt x="197548" y="42196"/>
                    <a:pt x="194215" y="34480"/>
                    <a:pt x="187642" y="30004"/>
                  </a:cubicBezTo>
                  <a:cubicBezTo>
                    <a:pt x="174498" y="18859"/>
                    <a:pt x="156877" y="11144"/>
                    <a:pt x="139351" y="6667"/>
                  </a:cubicBezTo>
                  <a:cubicBezTo>
                    <a:pt x="127254" y="3334"/>
                    <a:pt x="113062" y="0"/>
                    <a:pt x="98774" y="0"/>
                  </a:cubicBezTo>
                  <a:cubicBezTo>
                    <a:pt x="85630" y="0"/>
                    <a:pt x="71342" y="2191"/>
                    <a:pt x="58198" y="6667"/>
                  </a:cubicBezTo>
                  <a:cubicBezTo>
                    <a:pt x="40672" y="11144"/>
                    <a:pt x="24193" y="20002"/>
                    <a:pt x="9906" y="30004"/>
                  </a:cubicBezTo>
                  <a:cubicBezTo>
                    <a:pt x="3334" y="35528"/>
                    <a:pt x="0" y="42196"/>
                    <a:pt x="0" y="50006"/>
                  </a:cubicBezTo>
                  <a:lnTo>
                    <a:pt x="0" y="100012"/>
                  </a:lnTo>
                  <a:lnTo>
                    <a:pt x="197548" y="100012"/>
                  </a:lnTo>
                  <a:lnTo>
                    <a:pt x="197548" y="100012"/>
                  </a:lnTo>
                  <a:lnTo>
                    <a:pt x="197548" y="1000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155">
              <a:extLst/>
            </p:cNvPr>
            <p:cNvSpPr/>
            <p:nvPr/>
          </p:nvSpPr>
          <p:spPr>
            <a:xfrm>
              <a:off x="8876302" y="2146472"/>
              <a:ext cx="98679" cy="100012"/>
            </a:xfrm>
            <a:custGeom>
              <a:avLst/>
              <a:gdLst>
                <a:gd name="connsiteX0" fmla="*/ 98679 w 98679"/>
                <a:gd name="connsiteY0" fmla="*/ 50006 h 100012"/>
                <a:gd name="connsiteX1" fmla="*/ 49340 w 98679"/>
                <a:gd name="connsiteY1" fmla="*/ 100013 h 100012"/>
                <a:gd name="connsiteX2" fmla="*/ 0 w 98679"/>
                <a:gd name="connsiteY2" fmla="*/ 50006 h 100012"/>
                <a:gd name="connsiteX3" fmla="*/ 49340 w 98679"/>
                <a:gd name="connsiteY3" fmla="*/ 0 h 100012"/>
                <a:gd name="connsiteX4" fmla="*/ 98679 w 98679"/>
                <a:gd name="connsiteY4" fmla="*/ 50006 h 100012"/>
                <a:gd name="connsiteX5" fmla="*/ 98679 w 98679"/>
                <a:gd name="connsiteY5" fmla="*/ 5000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79" h="100012">
                  <a:moveTo>
                    <a:pt x="98679" y="50006"/>
                  </a:moveTo>
                  <a:cubicBezTo>
                    <a:pt x="98679" y="77629"/>
                    <a:pt x="76581" y="100013"/>
                    <a:pt x="49340" y="100013"/>
                  </a:cubicBezTo>
                  <a:cubicBezTo>
                    <a:pt x="22098" y="100013"/>
                    <a:pt x="0" y="77629"/>
                    <a:pt x="0" y="50006"/>
                  </a:cubicBezTo>
                  <a:cubicBezTo>
                    <a:pt x="0" y="22384"/>
                    <a:pt x="22098" y="0"/>
                    <a:pt x="49340" y="0"/>
                  </a:cubicBezTo>
                  <a:cubicBezTo>
                    <a:pt x="76486" y="0"/>
                    <a:pt x="98679" y="22384"/>
                    <a:pt x="98679" y="50006"/>
                  </a:cubicBezTo>
                  <a:lnTo>
                    <a:pt x="98679" y="50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156">
              <a:extLst/>
            </p:cNvPr>
            <p:cNvSpPr/>
            <p:nvPr/>
          </p:nvSpPr>
          <p:spPr>
            <a:xfrm>
              <a:off x="8977172" y="2182000"/>
              <a:ext cx="178784" cy="100012"/>
            </a:xfrm>
            <a:custGeom>
              <a:avLst/>
              <a:gdLst>
                <a:gd name="connsiteX0" fmla="*/ 168878 w 178784"/>
                <a:gd name="connsiteY0" fmla="*/ 30004 h 100012"/>
                <a:gd name="connsiteX1" fmla="*/ 120587 w 178784"/>
                <a:gd name="connsiteY1" fmla="*/ 6668 h 100012"/>
                <a:gd name="connsiteX2" fmla="*/ 80010 w 178784"/>
                <a:gd name="connsiteY2" fmla="*/ 0 h 100012"/>
                <a:gd name="connsiteX3" fmla="*/ 39433 w 178784"/>
                <a:gd name="connsiteY3" fmla="*/ 6668 h 100012"/>
                <a:gd name="connsiteX4" fmla="*/ 19717 w 178784"/>
                <a:gd name="connsiteY4" fmla="*/ 14478 h 100012"/>
                <a:gd name="connsiteX5" fmla="*/ 19717 w 178784"/>
                <a:gd name="connsiteY5" fmla="*/ 15621 h 100012"/>
                <a:gd name="connsiteX6" fmla="*/ 0 w 178784"/>
                <a:gd name="connsiteY6" fmla="*/ 64484 h 100012"/>
                <a:gd name="connsiteX7" fmla="*/ 50483 w 178784"/>
                <a:gd name="connsiteY7" fmla="*/ 90011 h 100012"/>
                <a:gd name="connsiteX8" fmla="*/ 59246 w 178784"/>
                <a:gd name="connsiteY8" fmla="*/ 100013 h 100012"/>
                <a:gd name="connsiteX9" fmla="*/ 178784 w 178784"/>
                <a:gd name="connsiteY9" fmla="*/ 100013 h 100012"/>
                <a:gd name="connsiteX10" fmla="*/ 178784 w 178784"/>
                <a:gd name="connsiteY10" fmla="*/ 50006 h 100012"/>
                <a:gd name="connsiteX11" fmla="*/ 168878 w 178784"/>
                <a:gd name="connsiteY11" fmla="*/ 30004 h 100012"/>
                <a:gd name="connsiteX12" fmla="*/ 168878 w 178784"/>
                <a:gd name="connsiteY12" fmla="*/ 30004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784" h="100012">
                  <a:moveTo>
                    <a:pt x="168878" y="30004"/>
                  </a:moveTo>
                  <a:cubicBezTo>
                    <a:pt x="155734" y="18859"/>
                    <a:pt x="138113" y="11144"/>
                    <a:pt x="120587" y="6668"/>
                  </a:cubicBezTo>
                  <a:cubicBezTo>
                    <a:pt x="108490" y="3334"/>
                    <a:pt x="94298" y="0"/>
                    <a:pt x="80010" y="0"/>
                  </a:cubicBezTo>
                  <a:cubicBezTo>
                    <a:pt x="66866" y="0"/>
                    <a:pt x="52578" y="2191"/>
                    <a:pt x="39433" y="6668"/>
                  </a:cubicBezTo>
                  <a:cubicBezTo>
                    <a:pt x="32861" y="8858"/>
                    <a:pt x="26289" y="11144"/>
                    <a:pt x="19717" y="14478"/>
                  </a:cubicBezTo>
                  <a:lnTo>
                    <a:pt x="19717" y="15621"/>
                  </a:lnTo>
                  <a:cubicBezTo>
                    <a:pt x="19717" y="34480"/>
                    <a:pt x="12002" y="52292"/>
                    <a:pt x="0" y="64484"/>
                  </a:cubicBezTo>
                  <a:cubicBezTo>
                    <a:pt x="20860" y="71152"/>
                    <a:pt x="37338" y="80010"/>
                    <a:pt x="50483" y="90011"/>
                  </a:cubicBezTo>
                  <a:cubicBezTo>
                    <a:pt x="53816" y="93345"/>
                    <a:pt x="57055" y="95536"/>
                    <a:pt x="59246" y="100013"/>
                  </a:cubicBezTo>
                  <a:lnTo>
                    <a:pt x="178784" y="100013"/>
                  </a:lnTo>
                  <a:lnTo>
                    <a:pt x="178784" y="50006"/>
                  </a:lnTo>
                  <a:cubicBezTo>
                    <a:pt x="178784" y="42196"/>
                    <a:pt x="175546" y="34480"/>
                    <a:pt x="168878" y="30004"/>
                  </a:cubicBezTo>
                  <a:lnTo>
                    <a:pt x="168878" y="300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: Shape 157">
              <a:extLst/>
            </p:cNvPr>
            <p:cNvSpPr/>
            <p:nvPr/>
          </p:nvSpPr>
          <p:spPr>
            <a:xfrm>
              <a:off x="8695232" y="2182096"/>
              <a:ext cx="178784" cy="100012"/>
            </a:xfrm>
            <a:custGeom>
              <a:avLst/>
              <a:gdLst>
                <a:gd name="connsiteX0" fmla="*/ 128302 w 178784"/>
                <a:gd name="connsiteY0" fmla="*/ 89916 h 100012"/>
                <a:gd name="connsiteX1" fmla="*/ 128302 w 178784"/>
                <a:gd name="connsiteY1" fmla="*/ 89916 h 100012"/>
                <a:gd name="connsiteX2" fmla="*/ 178784 w 178784"/>
                <a:gd name="connsiteY2" fmla="*/ 64389 h 100012"/>
                <a:gd name="connsiteX3" fmla="*/ 159067 w 178784"/>
                <a:gd name="connsiteY3" fmla="*/ 15526 h 100012"/>
                <a:gd name="connsiteX4" fmla="*/ 159067 w 178784"/>
                <a:gd name="connsiteY4" fmla="*/ 13335 h 100012"/>
                <a:gd name="connsiteX5" fmla="*/ 139351 w 178784"/>
                <a:gd name="connsiteY5" fmla="*/ 6667 h 100012"/>
                <a:gd name="connsiteX6" fmla="*/ 98774 w 178784"/>
                <a:gd name="connsiteY6" fmla="*/ 0 h 100012"/>
                <a:gd name="connsiteX7" fmla="*/ 58198 w 178784"/>
                <a:gd name="connsiteY7" fmla="*/ 6667 h 100012"/>
                <a:gd name="connsiteX8" fmla="*/ 9906 w 178784"/>
                <a:gd name="connsiteY8" fmla="*/ 30004 h 100012"/>
                <a:gd name="connsiteX9" fmla="*/ 0 w 178784"/>
                <a:gd name="connsiteY9" fmla="*/ 50006 h 100012"/>
                <a:gd name="connsiteX10" fmla="*/ 0 w 178784"/>
                <a:gd name="connsiteY10" fmla="*/ 100013 h 100012"/>
                <a:gd name="connsiteX11" fmla="*/ 118491 w 178784"/>
                <a:gd name="connsiteY11" fmla="*/ 100013 h 100012"/>
                <a:gd name="connsiteX12" fmla="*/ 128302 w 178784"/>
                <a:gd name="connsiteY12" fmla="*/ 89916 h 100012"/>
                <a:gd name="connsiteX13" fmla="*/ 128302 w 178784"/>
                <a:gd name="connsiteY13" fmla="*/ 8991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784" h="100012">
                  <a:moveTo>
                    <a:pt x="128302" y="89916"/>
                  </a:moveTo>
                  <a:lnTo>
                    <a:pt x="128302" y="89916"/>
                  </a:lnTo>
                  <a:cubicBezTo>
                    <a:pt x="143637" y="78772"/>
                    <a:pt x="161258" y="69914"/>
                    <a:pt x="178784" y="64389"/>
                  </a:cubicBezTo>
                  <a:cubicBezTo>
                    <a:pt x="166688" y="51054"/>
                    <a:pt x="159067" y="34385"/>
                    <a:pt x="159067" y="15526"/>
                  </a:cubicBezTo>
                  <a:cubicBezTo>
                    <a:pt x="159067" y="14383"/>
                    <a:pt x="159067" y="14383"/>
                    <a:pt x="159067" y="13335"/>
                  </a:cubicBezTo>
                  <a:cubicBezTo>
                    <a:pt x="152495" y="11144"/>
                    <a:pt x="145923" y="7810"/>
                    <a:pt x="139351" y="6667"/>
                  </a:cubicBezTo>
                  <a:cubicBezTo>
                    <a:pt x="127254" y="3334"/>
                    <a:pt x="113062" y="0"/>
                    <a:pt x="98774" y="0"/>
                  </a:cubicBezTo>
                  <a:cubicBezTo>
                    <a:pt x="85630" y="0"/>
                    <a:pt x="71342" y="2191"/>
                    <a:pt x="58198" y="6667"/>
                  </a:cubicBezTo>
                  <a:cubicBezTo>
                    <a:pt x="40672" y="12192"/>
                    <a:pt x="24193" y="20002"/>
                    <a:pt x="9906" y="30004"/>
                  </a:cubicBezTo>
                  <a:cubicBezTo>
                    <a:pt x="3334" y="34480"/>
                    <a:pt x="0" y="42196"/>
                    <a:pt x="0" y="50006"/>
                  </a:cubicBezTo>
                  <a:lnTo>
                    <a:pt x="0" y="100013"/>
                  </a:lnTo>
                  <a:lnTo>
                    <a:pt x="118491" y="100013"/>
                  </a:lnTo>
                  <a:cubicBezTo>
                    <a:pt x="121729" y="95440"/>
                    <a:pt x="123920" y="93250"/>
                    <a:pt x="128302" y="89916"/>
                  </a:cubicBezTo>
                  <a:lnTo>
                    <a:pt x="128302" y="89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Рисунок 36">
            <a:extLst/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</a:blip>
          <a:stretch>
            <a:fillRect/>
          </a:stretch>
        </p:blipFill>
        <p:spPr>
          <a:xfrm>
            <a:off x="992098" y="2213807"/>
            <a:ext cx="439340" cy="587375"/>
          </a:xfrm>
          <a:prstGeom prst="rect">
            <a:avLst/>
          </a:prstGeom>
          <a:effectLst>
            <a:outerShdw blurRad="381000" sx="102000" sy="102000" algn="ctr" rotWithShape="0">
              <a:srgbClr val="00B0F0">
                <a:alpha val="40000"/>
              </a:srgbClr>
            </a:outerShdw>
          </a:effectLst>
        </p:spPr>
      </p:pic>
      <p:pic>
        <p:nvPicPr>
          <p:cNvPr id="38" name="Рисунок 37">
            <a:extLst/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tretch>
            <a:fillRect/>
          </a:stretch>
        </p:blipFill>
        <p:spPr>
          <a:xfrm>
            <a:off x="1038226" y="3107531"/>
            <a:ext cx="445294" cy="593725"/>
          </a:xfrm>
          <a:prstGeom prst="rect">
            <a:avLst/>
          </a:prstGeom>
          <a:effectLst>
            <a:outerShdw blurRad="317500" sx="102000" sy="102000" algn="ctr" rotWithShape="0">
              <a:srgbClr val="00B0F0">
                <a:alpha val="40000"/>
              </a:srgbClr>
            </a:outerShdw>
          </a:effectLst>
        </p:spPr>
      </p:pic>
      <p:sp>
        <p:nvSpPr>
          <p:cNvPr id="39" name="Прямоугольник 38">
            <a:extLst/>
          </p:cNvPr>
          <p:cNvSpPr/>
          <p:nvPr/>
        </p:nvSpPr>
        <p:spPr>
          <a:xfrm>
            <a:off x="2022872" y="1226343"/>
            <a:ext cx="5645471" cy="646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КАТЕГОРИРОВАНИЕ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НАЛОГОПЛАТЕЛЬЩИКОВ</a:t>
            </a:r>
            <a:endParaRPr lang="ru-RU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>
            <a:extLst/>
          </p:cNvPr>
          <p:cNvSpPr/>
          <p:nvPr/>
        </p:nvSpPr>
        <p:spPr>
          <a:xfrm>
            <a:off x="1999060" y="3021806"/>
            <a:ext cx="4752975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ОТБОР НА НАЛОГОВУЮ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ПРОВЕРКУ</a:t>
            </a:r>
            <a:endParaRPr lang="ru-RU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>
            <a:extLst/>
          </p:cNvPr>
          <p:cNvSpPr/>
          <p:nvPr/>
        </p:nvSpPr>
        <p:spPr>
          <a:xfrm>
            <a:off x="2037755" y="5110053"/>
            <a:ext cx="4675584" cy="3698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КАМЕРАЛЬНЫЙ КОНТРОЛЬ </a:t>
            </a:r>
          </a:p>
        </p:txBody>
      </p:sp>
      <p:sp>
        <p:nvSpPr>
          <p:cNvPr id="43" name="Прямоугольник 42">
            <a:extLst/>
          </p:cNvPr>
          <p:cNvSpPr/>
          <p:nvPr/>
        </p:nvSpPr>
        <p:spPr>
          <a:xfrm>
            <a:off x="1994893" y="2137606"/>
            <a:ext cx="6544865" cy="3698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ПРЕДУПРЕЖДЕНИЕ «ОБНАЛЬНЫХ» ОПЕРАЦИЙ</a:t>
            </a:r>
          </a:p>
        </p:txBody>
      </p:sp>
      <p:pic>
        <p:nvPicPr>
          <p:cNvPr id="6162" name="Рисунок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40" y="4995100"/>
            <a:ext cx="50601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олилиния 39"/>
          <p:cNvSpPr/>
          <p:nvPr/>
        </p:nvSpPr>
        <p:spPr bwMode="auto">
          <a:xfrm>
            <a:off x="871548" y="5877272"/>
            <a:ext cx="748124" cy="758622"/>
          </a:xfrm>
          <a:custGeom>
            <a:avLst/>
            <a:gdLst>
              <a:gd name="connsiteX0" fmla="*/ 0 w 1702184"/>
              <a:gd name="connsiteY0" fmla="*/ 851092 h 1702184"/>
              <a:gd name="connsiteX1" fmla="*/ 851092 w 1702184"/>
              <a:gd name="connsiteY1" fmla="*/ 0 h 1702184"/>
              <a:gd name="connsiteX2" fmla="*/ 1702184 w 1702184"/>
              <a:gd name="connsiteY2" fmla="*/ 851092 h 1702184"/>
              <a:gd name="connsiteX3" fmla="*/ 851092 w 1702184"/>
              <a:gd name="connsiteY3" fmla="*/ 1702184 h 1702184"/>
              <a:gd name="connsiteX4" fmla="*/ 0 w 1702184"/>
              <a:gd name="connsiteY4" fmla="*/ 851092 h 170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184" h="1702184">
                <a:moveTo>
                  <a:pt x="0" y="851092"/>
                </a:moveTo>
                <a:cubicBezTo>
                  <a:pt x="0" y="381047"/>
                  <a:pt x="381047" y="0"/>
                  <a:pt x="851092" y="0"/>
                </a:cubicBezTo>
                <a:cubicBezTo>
                  <a:pt x="1321137" y="0"/>
                  <a:pt x="1702184" y="381047"/>
                  <a:pt x="1702184" y="851092"/>
                </a:cubicBezTo>
                <a:cubicBezTo>
                  <a:pt x="1702184" y="1321137"/>
                  <a:pt x="1321137" y="1702184"/>
                  <a:pt x="851092" y="1702184"/>
                </a:cubicBezTo>
                <a:cubicBezTo>
                  <a:pt x="381047" y="1702184"/>
                  <a:pt x="0" y="1321137"/>
                  <a:pt x="0" y="851092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>
            <a:extLst/>
          </p:cNvPr>
          <p:cNvSpPr/>
          <p:nvPr/>
        </p:nvSpPr>
        <p:spPr>
          <a:xfrm>
            <a:off x="2037755" y="5879013"/>
            <a:ext cx="6544865" cy="646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ПОДТВЕРЖДЕНИЕ ДОСТОВЕРНОСТИ СУММЫ ПРЕВЫШЕНИЯ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НДС</a:t>
            </a:r>
            <a:endParaRPr lang="ru-RU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1043608" y="5925270"/>
            <a:ext cx="282179" cy="379413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1144812" y="6145932"/>
            <a:ext cx="282178" cy="37941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37755" y="410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КАТЕГОРИРОВАНИЕ УВЭД</a:t>
            </a:r>
            <a:endParaRPr lang="ru-RU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" name="Рисунок 151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6" y="4024213"/>
            <a:ext cx="635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6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2666" y="0"/>
            <a:ext cx="7943750" cy="873125"/>
          </a:xfrm>
        </p:spPr>
        <p:txBody>
          <a:bodyPr/>
          <a:lstStyle/>
          <a:p>
            <a:pPr>
              <a:defRPr/>
            </a:pPr>
            <a:r>
              <a:rPr lang="kk-KZ" altLang="ru-RU" sz="2400" b="1" dirty="0" smtClean="0">
                <a:latin typeface="Tahoma" pitchFamily="34" charset="0"/>
                <a:ea typeface="+mn-ea"/>
                <a:cs typeface="Tahoma" pitchFamily="34" charset="0"/>
              </a:rPr>
              <a:t>КАТЕГОРИРОВАНИЕ НАЛОГОПЛАТЕЛЬЩИКОВ</a:t>
            </a:r>
            <a:endParaRPr lang="ru-RU" altLang="ru-RU" sz="2400" b="1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41381077"/>
              </p:ext>
            </p:extLst>
          </p:nvPr>
        </p:nvGraphicFramePr>
        <p:xfrm>
          <a:off x="280134" y="1886657"/>
          <a:ext cx="5955452" cy="478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ject 8"/>
          <p:cNvSpPr txBox="1"/>
          <p:nvPr/>
        </p:nvSpPr>
        <p:spPr>
          <a:xfrm>
            <a:off x="6692235" y="5740233"/>
            <a:ext cx="4918740" cy="132318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600" b="1" spc="-5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333" b="1" spc="-5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333" b="1" spc="-5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333" b="1" spc="-5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85744" indent="-285744" algn="just">
              <a:spcBef>
                <a:spcPts val="400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85108" algn="l"/>
              </a:tabLst>
            </a:pPr>
            <a:endParaRPr lang="ru-RU" sz="1333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FB464B71-FF97-412B-A4A3-00B5841AE811}"/>
              </a:ext>
            </a:extLst>
          </p:cNvPr>
          <p:cNvCxnSpPr/>
          <p:nvPr/>
        </p:nvCxnSpPr>
        <p:spPr>
          <a:xfrm>
            <a:off x="280134" y="4457969"/>
            <a:ext cx="47331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4F1163F8-962E-4E6D-86EE-C04C7BB2D1B9}"/>
              </a:ext>
            </a:extLst>
          </p:cNvPr>
          <p:cNvCxnSpPr/>
          <p:nvPr/>
        </p:nvCxnSpPr>
        <p:spPr>
          <a:xfrm>
            <a:off x="280134" y="2279940"/>
            <a:ext cx="467943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ый треугольник 58"/>
          <p:cNvSpPr/>
          <p:nvPr/>
        </p:nvSpPr>
        <p:spPr>
          <a:xfrm>
            <a:off x="280134" y="1900258"/>
            <a:ext cx="3236898" cy="2557711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280134" y="1900258"/>
            <a:ext cx="457200" cy="37968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8" name="Прямоугольник 7167"/>
          <p:cNvSpPr/>
          <p:nvPr/>
        </p:nvSpPr>
        <p:spPr>
          <a:xfrm>
            <a:off x="737334" y="1592481"/>
            <a:ext cx="42437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высокая степень риска – </a:t>
            </a:r>
            <a:r>
              <a:rPr lang="ru-RU" sz="1600" dirty="0"/>
              <a:t>2</a:t>
            </a:r>
            <a:r>
              <a:rPr lang="kk-KZ" sz="1600" dirty="0"/>
              <a:t>4</a:t>
            </a:r>
            <a:r>
              <a:rPr lang="ru-RU" sz="1600" dirty="0"/>
              <a:t> </a:t>
            </a:r>
            <a:r>
              <a:rPr lang="ru-RU" sz="1600" dirty="0" err="1"/>
              <a:t>тыс.НП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b="1" dirty="0"/>
              <a:t>2%</a:t>
            </a:r>
            <a:r>
              <a:rPr lang="ru-RU" sz="1600" dirty="0"/>
              <a:t> от общего количества НП)</a:t>
            </a:r>
            <a:endParaRPr lang="ru-RU" sz="1600" i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69559" y="2878771"/>
            <a:ext cx="42437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</a:t>
            </a:r>
            <a:r>
              <a:rPr lang="ru-RU" b="1" i="1" dirty="0" smtClean="0"/>
              <a:t>редняя степень </a:t>
            </a:r>
            <a:r>
              <a:rPr lang="ru-RU" b="1" i="1" dirty="0"/>
              <a:t>риска – </a:t>
            </a:r>
            <a:r>
              <a:rPr lang="ru-RU" sz="1600" dirty="0" smtClean="0"/>
              <a:t>840 </a:t>
            </a:r>
            <a:r>
              <a:rPr lang="ru-RU" sz="1600" dirty="0" err="1"/>
              <a:t>тыс.НП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b="1" dirty="0" smtClean="0"/>
              <a:t>51%</a:t>
            </a:r>
            <a:r>
              <a:rPr lang="ru-RU" sz="1600" dirty="0" smtClean="0"/>
              <a:t> </a:t>
            </a:r>
            <a:r>
              <a:rPr lang="ru-RU" sz="1600" dirty="0"/>
              <a:t>от общего количества НП)</a:t>
            </a:r>
            <a:endParaRPr lang="ru-RU" sz="1600" i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15808" y="5268377"/>
            <a:ext cx="42437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</a:t>
            </a:r>
            <a:r>
              <a:rPr lang="ru-RU" b="1" i="1" dirty="0" smtClean="0"/>
              <a:t>изкая степень </a:t>
            </a:r>
            <a:r>
              <a:rPr lang="ru-RU" b="1" i="1" dirty="0"/>
              <a:t>риска – </a:t>
            </a:r>
            <a:r>
              <a:rPr lang="ru-RU" sz="1600" dirty="0" smtClean="0"/>
              <a:t>778 </a:t>
            </a:r>
            <a:r>
              <a:rPr lang="ru-RU" sz="1600" dirty="0" err="1"/>
              <a:t>тыс.НП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b="1" dirty="0" smtClean="0"/>
              <a:t>47%</a:t>
            </a:r>
            <a:r>
              <a:rPr lang="ru-RU" sz="1600" dirty="0" smtClean="0"/>
              <a:t> </a:t>
            </a:r>
            <a:r>
              <a:rPr lang="ru-RU" sz="1600" dirty="0"/>
              <a:t>от общего количества НП)</a:t>
            </a:r>
            <a:endParaRPr lang="ru-RU" sz="1600" i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48159" y="884787"/>
            <a:ext cx="3863801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i="1" dirty="0" smtClean="0"/>
              <a:t>Введено в действие с 01.01.2019 года.</a:t>
            </a:r>
          </a:p>
          <a:p>
            <a:r>
              <a:rPr lang="ru-RU" sz="1333" i="1" dirty="0" smtClean="0"/>
              <a:t>По состоянию на 01.07.2020 года категории распределились следующим образом:</a:t>
            </a:r>
            <a:endParaRPr lang="ru-RU" sz="1333" i="1" dirty="0"/>
          </a:p>
        </p:txBody>
      </p:sp>
      <p:sp>
        <p:nvSpPr>
          <p:cNvPr id="64" name="Содержимое 2"/>
          <p:cNvSpPr>
            <a:spLocks noGrp="1"/>
          </p:cNvSpPr>
          <p:nvPr>
            <p:ph idx="1"/>
          </p:nvPr>
        </p:nvSpPr>
        <p:spPr>
          <a:xfrm>
            <a:off x="5181620" y="1052736"/>
            <a:ext cx="3962380" cy="1557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dirty="0" smtClean="0"/>
              <a:t>Категорирование осуществляется путем отнесения деятельности налогоплательщиков (налоговых агентов) </a:t>
            </a:r>
            <a:r>
              <a:rPr lang="ru-RU" sz="1800" b="1" u="sng" dirty="0" smtClean="0"/>
              <a:t>к одной из трех степеней риска: низкой, средней или высокой.</a:t>
            </a:r>
            <a:r>
              <a:rPr lang="ru-RU" sz="1800" b="1" dirty="0" smtClean="0"/>
              <a:t> </a:t>
            </a:r>
            <a:endParaRPr lang="ru-RU" sz="1800" b="1" u="sng" dirty="0" smtClean="0"/>
          </a:p>
        </p:txBody>
      </p:sp>
      <p:sp>
        <p:nvSpPr>
          <p:cNvPr id="65" name="Содержимое 2"/>
          <p:cNvSpPr txBox="1">
            <a:spLocks/>
          </p:cNvSpPr>
          <p:nvPr/>
        </p:nvSpPr>
        <p:spPr>
          <a:xfrm>
            <a:off x="5189225" y="2780928"/>
            <a:ext cx="396238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 dirty="0" smtClean="0"/>
              <a:t>Актуализация степени риска – </a:t>
            </a:r>
            <a:r>
              <a:rPr lang="ru-RU" sz="1800" b="1" u="sng" dirty="0" smtClean="0"/>
              <a:t>1 раз в полугодие</a:t>
            </a:r>
            <a:r>
              <a:rPr lang="ru-RU" sz="1800" dirty="0" smtClean="0"/>
              <a:t>. Для категории низкой степени риска при наличии налоговой задолженности или задолженности по социальным платежам – </a:t>
            </a:r>
            <a:r>
              <a:rPr lang="ru-RU" sz="1800" b="1" u="sng" dirty="0" smtClean="0"/>
              <a:t>не менее 1 раза в месяц</a:t>
            </a:r>
          </a:p>
        </p:txBody>
      </p:sp>
      <p:sp>
        <p:nvSpPr>
          <p:cNvPr id="68" name="Содержимое 2"/>
          <p:cNvSpPr txBox="1">
            <a:spLocks/>
          </p:cNvSpPr>
          <p:nvPr/>
        </p:nvSpPr>
        <p:spPr>
          <a:xfrm>
            <a:off x="5220072" y="4725144"/>
            <a:ext cx="396238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 dirty="0" smtClean="0"/>
              <a:t>Результаты категорирования направляются в Кабинет налогоплательщика и размещаются на Портале КГД МФ РК</a:t>
            </a:r>
            <a:endParaRPr lang="ru-RU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50370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95600"/>
              </p:ext>
            </p:extLst>
          </p:nvPr>
        </p:nvGraphicFramePr>
        <p:xfrm>
          <a:off x="107504" y="764704"/>
          <a:ext cx="9001000" cy="574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0268">
                  <a:extLst>
                    <a:ext uri="{9D8B030D-6E8A-4147-A177-3AD203B41FA5}">
                      <a16:colId xmlns:a16="http://schemas.microsoft.com/office/drawing/2014/main" xmlns="" val="1190022919"/>
                    </a:ext>
                  </a:extLst>
                </a:gridCol>
                <a:gridCol w="878147">
                  <a:extLst>
                    <a:ext uri="{9D8B030D-6E8A-4147-A177-3AD203B41FA5}">
                      <a16:colId xmlns:a16="http://schemas.microsoft.com/office/drawing/2014/main" xmlns="" val="667802786"/>
                    </a:ext>
                  </a:extLst>
                </a:gridCol>
                <a:gridCol w="878147">
                  <a:extLst>
                    <a:ext uri="{9D8B030D-6E8A-4147-A177-3AD203B41FA5}">
                      <a16:colId xmlns:a16="http://schemas.microsoft.com/office/drawing/2014/main" xmlns="" val="3937213391"/>
                    </a:ext>
                  </a:extLst>
                </a:gridCol>
                <a:gridCol w="804967">
                  <a:extLst>
                    <a:ext uri="{9D8B030D-6E8A-4147-A177-3AD203B41FA5}">
                      <a16:colId xmlns:a16="http://schemas.microsoft.com/office/drawing/2014/main" xmlns="" val="4267785447"/>
                    </a:ext>
                  </a:extLst>
                </a:gridCol>
              </a:tblGrid>
              <a:tr h="49848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Сферы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применения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Действие в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зависимости от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степени риска НП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321925"/>
                  </a:ext>
                </a:extLst>
              </a:tr>
              <a:tr h="4145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endParaRPr lang="ru-RU" sz="145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endParaRPr lang="ru-RU" sz="145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низкая</a:t>
                      </a:r>
                      <a:endParaRPr lang="ru-RU" sz="145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817910"/>
                  </a:ext>
                </a:extLst>
              </a:tr>
              <a:tr h="41450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Прекращение деятельности и государственные услуги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прекращение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деятельности отдельных категорий ИП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 упрощенном порядке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9722587"/>
                  </a:ext>
                </a:extLst>
              </a:tr>
              <a:tr h="41450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подача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электронном виде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рег.учете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НДС</a:t>
                      </a:r>
                    </a:p>
                  </a:txBody>
                  <a:tcPr marL="8296" marR="8296" marT="82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610073"/>
                  </a:ext>
                </a:extLst>
              </a:tr>
              <a:tr h="41450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Представление налоговой отчётности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представления налоговой отчетности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621226"/>
                  </a:ext>
                </a:extLst>
              </a:tr>
              <a:tr h="41450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представления налоговой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отчетности по всем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налогам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продлевается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период не более 30 дней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82444"/>
                  </a:ext>
                </a:extLst>
              </a:tr>
              <a:tr h="41450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приостановление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(продление, возобновление) представления налоговой отчетности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kk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868047"/>
                  </a:ext>
                </a:extLst>
              </a:tr>
              <a:tr h="414506"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Способы обеспечения исполнения налогового обязательства (взыскание)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96" marR="8296" marT="8296" marB="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направление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уведомления о погашении налоговой задолженности 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392914"/>
                  </a:ext>
                </a:extLst>
              </a:tr>
              <a:tr h="41450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приостановление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расходных операций по банковским счетам, по кассе 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188764"/>
                  </a:ext>
                </a:extLst>
              </a:tr>
              <a:tr h="41450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ограничение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в распоряжении имуществом 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504675"/>
                  </a:ext>
                </a:extLst>
              </a:tr>
              <a:tr h="41450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взыскание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 банковских счетов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0322272"/>
                  </a:ext>
                </a:extLst>
              </a:tr>
              <a:tr h="41450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взыскание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со счетов дебиторов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711074"/>
                  </a:ext>
                </a:extLst>
              </a:tr>
              <a:tr h="41450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08000"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в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зыскание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за счет реализации ограниченного в распоряжении имущества </a:t>
                      </a: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×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  </a:t>
                      </a: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L="8296" marR="8296" marT="82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00856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259A4-6BAF-47F1-8902-855CEBC12CDF}"/>
              </a:ext>
            </a:extLst>
          </p:cNvPr>
          <p:cNvSpPr/>
          <p:nvPr/>
        </p:nvSpPr>
        <p:spPr>
          <a:xfrm>
            <a:off x="0" y="0"/>
            <a:ext cx="9144000" cy="613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3381" y="116632"/>
            <a:ext cx="760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КАТЕГОРИРОВАНИЕ НАЛОГОПЛАТЕЛЬЩИКОВ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219" name="Прямоугольник 9"/>
          <p:cNvSpPr>
            <a:spLocks noChangeArrowheads="1"/>
          </p:cNvSpPr>
          <p:nvPr/>
        </p:nvSpPr>
        <p:spPr bwMode="auto">
          <a:xfrm>
            <a:off x="189310" y="0"/>
            <a:ext cx="8777288" cy="7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kk-KZ" altLang="ru-RU" sz="2000" b="1" dirty="0">
                <a:latin typeface="Tahoma" pitchFamily="34" charset="0"/>
                <a:cs typeface="Tahoma" pitchFamily="34" charset="0"/>
              </a:rPr>
              <a:t>ДЕЙСТВУЮЩИЕ КРИТЕРИИ СТЕПЕНИ РИСКА, </a:t>
            </a:r>
            <a:r>
              <a:rPr lang="kk-KZ" altLang="ru-RU" sz="2000" b="1" dirty="0" smtClean="0">
                <a:latin typeface="Tahoma" pitchFamily="34" charset="0"/>
                <a:cs typeface="Tahoma" pitchFamily="34" charset="0"/>
              </a:rPr>
              <a:t>НЕ ЯВЛЯЮЩИЕСЯ </a:t>
            </a:r>
            <a:r>
              <a:rPr lang="kk-KZ" altLang="ru-RU" sz="2000" b="1" dirty="0">
                <a:latin typeface="Tahoma" pitchFamily="34" charset="0"/>
                <a:cs typeface="Tahoma" pitchFamily="34" charset="0"/>
              </a:rPr>
              <a:t>КОНФИДЕНЦИАЛЬНОЙ ИНФОРМАЦИЕЙ</a:t>
            </a:r>
            <a:endParaRPr lang="ru-RU" altLang="ru-RU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24461" y="1779687"/>
            <a:ext cx="837009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На сегодня </a:t>
            </a:r>
            <a:r>
              <a:rPr lang="ru-RU" sz="2400" b="1" dirty="0">
                <a:solidFill>
                  <a:schemeClr val="tx2"/>
                </a:solidFill>
              </a:rPr>
              <a:t>14</a:t>
            </a:r>
            <a:r>
              <a:rPr lang="ru-RU" b="1" dirty="0">
                <a:solidFill>
                  <a:schemeClr val="tx2"/>
                </a:solidFill>
              </a:rPr>
              <a:t> открытых </a:t>
            </a:r>
            <a:r>
              <a:rPr lang="ru-RU" b="1" dirty="0" smtClean="0">
                <a:solidFill>
                  <a:schemeClr val="tx2"/>
                </a:solidFill>
              </a:rPr>
              <a:t>критериев (приказ МФРК №252 от 20.02.2018г.)</a:t>
            </a:r>
            <a:endParaRPr lang="ru-RU" b="1" dirty="0">
              <a:solidFill>
                <a:schemeClr val="tx2"/>
              </a:solidFill>
            </a:endParaRPr>
          </a:p>
          <a:p>
            <a:pPr algn="just"/>
            <a:r>
              <a:rPr lang="kk-KZ" sz="1200" b="1" dirty="0">
                <a:solidFill>
                  <a:schemeClr val="tx2"/>
                </a:solidFill>
              </a:rPr>
              <a:t>  </a:t>
            </a:r>
            <a:r>
              <a:rPr lang="kk-KZ" sz="2000" b="1" dirty="0">
                <a:solidFill>
                  <a:schemeClr val="tx2"/>
                </a:solidFill>
              </a:rPr>
              <a:t> 6</a:t>
            </a:r>
            <a:r>
              <a:rPr lang="kk-KZ" sz="1600" b="1" dirty="0">
                <a:solidFill>
                  <a:schemeClr val="tx2"/>
                </a:solidFill>
              </a:rPr>
              <a:t> имеющих отриц</a:t>
            </a:r>
            <a:r>
              <a:rPr lang="ru-RU" sz="1600" b="1" dirty="0" err="1">
                <a:solidFill>
                  <a:schemeClr val="tx2"/>
                </a:solidFill>
              </a:rPr>
              <a:t>ательное</a:t>
            </a:r>
            <a:r>
              <a:rPr lang="ru-RU" sz="1600" b="1" dirty="0">
                <a:solidFill>
                  <a:schemeClr val="tx2"/>
                </a:solidFill>
              </a:rPr>
              <a:t> влияние</a:t>
            </a:r>
          </a:p>
          <a:p>
            <a:pPr algn="just"/>
            <a:r>
              <a:rPr lang="ru-RU" sz="1500" dirty="0"/>
              <a:t>1</a:t>
            </a:r>
            <a:r>
              <a:rPr lang="en-US" sz="1500" dirty="0"/>
              <a:t>) </a:t>
            </a:r>
            <a:r>
              <a:rPr lang="ru-RU" sz="1500" dirty="0"/>
              <a:t>отношение расходов и доходов</a:t>
            </a:r>
          </a:p>
          <a:p>
            <a:pPr algn="just"/>
            <a:r>
              <a:rPr lang="en-US" sz="1500" dirty="0"/>
              <a:t>2) </a:t>
            </a:r>
            <a:r>
              <a:rPr lang="ru-RU" sz="1500" dirty="0"/>
              <a:t>сделки с НП, имеющими взаиморасчеты с лицами, снятыми с </a:t>
            </a:r>
            <a:r>
              <a:rPr lang="ru-RU" sz="1500" dirty="0" err="1"/>
              <a:t>рег.учета</a:t>
            </a:r>
            <a:r>
              <a:rPr lang="ru-RU" sz="1500" dirty="0"/>
              <a:t> по НДС, </a:t>
            </a:r>
          </a:p>
          <a:p>
            <a:pPr algn="just"/>
            <a:r>
              <a:rPr lang="ru-RU" sz="1500" dirty="0"/>
              <a:t>в </a:t>
            </a:r>
            <a:r>
              <a:rPr lang="ru-RU" sz="1500" dirty="0" err="1"/>
              <a:t>т.ч</a:t>
            </a:r>
            <a:r>
              <a:rPr lang="ru-RU" sz="1500" dirty="0"/>
              <a:t>. ликвидированными, бездействующими, банкротами</a:t>
            </a:r>
          </a:p>
          <a:p>
            <a:pPr algn="just"/>
            <a:r>
              <a:rPr lang="en-US" sz="1500" dirty="0"/>
              <a:t>3) </a:t>
            </a:r>
            <a:r>
              <a:rPr lang="ru-RU" sz="1500" dirty="0"/>
              <a:t>отражение убытков на протяжении нескольких налоговых периодов</a:t>
            </a:r>
          </a:p>
          <a:p>
            <a:pPr algn="just"/>
            <a:r>
              <a:rPr lang="en-US" sz="1500" dirty="0"/>
              <a:t>4) </a:t>
            </a:r>
            <a:r>
              <a:rPr lang="ru-RU" sz="1500" dirty="0"/>
              <a:t>многократное внесение изменений и дополнений в налоговую отчетность</a:t>
            </a:r>
          </a:p>
          <a:p>
            <a:pPr algn="just"/>
            <a:r>
              <a:rPr lang="en-US" sz="1500" dirty="0"/>
              <a:t>5) </a:t>
            </a:r>
            <a:r>
              <a:rPr lang="ru-RU" sz="1500" dirty="0"/>
              <a:t>нарушения, выявленные по камеральному контролю</a:t>
            </a:r>
          </a:p>
          <a:p>
            <a:pPr algn="just"/>
            <a:r>
              <a:rPr lang="en-US" sz="1500" dirty="0"/>
              <a:t>6) </a:t>
            </a:r>
            <a:r>
              <a:rPr lang="ru-RU" sz="1500" dirty="0"/>
              <a:t>неоднократное приближение к предельным показателей, предоставляющим право применять СНР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    </a:t>
            </a:r>
            <a:r>
              <a:rPr lang="kk-KZ" sz="2000" b="1" dirty="0">
                <a:solidFill>
                  <a:schemeClr val="tx2"/>
                </a:solidFill>
              </a:rPr>
              <a:t>2</a:t>
            </a:r>
            <a:r>
              <a:rPr lang="kk-KZ" sz="1600" b="1" dirty="0">
                <a:solidFill>
                  <a:schemeClr val="tx2"/>
                </a:solidFill>
              </a:rPr>
              <a:t> имеющих </a:t>
            </a:r>
            <a:r>
              <a:rPr lang="ru-RU" sz="1600" b="1" dirty="0">
                <a:solidFill>
                  <a:schemeClr val="tx2"/>
                </a:solidFill>
              </a:rPr>
              <a:t>как положительное так и отрицательное влияние </a:t>
            </a:r>
          </a:p>
          <a:p>
            <a:pPr algn="just"/>
            <a:r>
              <a:rPr lang="ru-RU" sz="1500" dirty="0"/>
              <a:t> 1) налоговая нагрузка (КНН) по новой методике</a:t>
            </a:r>
          </a:p>
          <a:p>
            <a:pPr algn="just"/>
            <a:r>
              <a:rPr lang="ru-RU" sz="1500" dirty="0"/>
              <a:t> 2) среднемесячная </a:t>
            </a:r>
            <a:r>
              <a:rPr lang="ru-RU" sz="1500" dirty="0" err="1"/>
              <a:t>зар.плата</a:t>
            </a:r>
            <a:r>
              <a:rPr lang="ru-RU" sz="1500" dirty="0"/>
              <a:t> на одного работника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    </a:t>
            </a:r>
            <a:r>
              <a:rPr lang="kk-KZ" sz="2000" b="1" dirty="0">
                <a:solidFill>
                  <a:schemeClr val="tx2"/>
                </a:solidFill>
              </a:rPr>
              <a:t>6</a:t>
            </a:r>
            <a:r>
              <a:rPr lang="kk-KZ" sz="1600" b="1" dirty="0">
                <a:solidFill>
                  <a:schemeClr val="tx2"/>
                </a:solidFill>
              </a:rPr>
              <a:t> имеющих положительное влияние</a:t>
            </a:r>
            <a:endParaRPr lang="ru-RU" sz="1600" b="1" dirty="0">
              <a:solidFill>
                <a:schemeClr val="tx2"/>
              </a:solidFill>
            </a:endParaRPr>
          </a:p>
          <a:p>
            <a:pPr algn="just"/>
            <a:r>
              <a:rPr lang="ru-RU" sz="1500" dirty="0"/>
              <a:t>1) онлайн ККМ</a:t>
            </a:r>
          </a:p>
          <a:p>
            <a:pPr algn="just"/>
            <a:r>
              <a:rPr lang="ru-RU" sz="1500" dirty="0"/>
              <a:t>2) ЭСФ</a:t>
            </a:r>
          </a:p>
          <a:p>
            <a:pPr algn="just"/>
            <a:r>
              <a:rPr lang="ru-RU" sz="1500" dirty="0"/>
              <a:t>3) горизонтальный мониторинг</a:t>
            </a:r>
          </a:p>
          <a:p>
            <a:pPr algn="just"/>
            <a:r>
              <a:rPr lang="ru-RU" sz="1500" dirty="0"/>
              <a:t>4) файл проверки </a:t>
            </a:r>
          </a:p>
          <a:p>
            <a:pPr algn="just"/>
            <a:r>
              <a:rPr lang="ru-RU" sz="1500" dirty="0"/>
              <a:t>5) НДС счет</a:t>
            </a:r>
          </a:p>
          <a:p>
            <a:pPr algn="just"/>
            <a:r>
              <a:rPr lang="ru-RU" sz="1500" dirty="0"/>
              <a:t>6) отсутствие недоимки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356" y="839532"/>
            <a:ext cx="87772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Согласно международной практике критерии СУР являются конфиденциальной информацией, но для поощрения добровольного исполнения налогового законодательства </a:t>
            </a:r>
            <a:r>
              <a:rPr lang="ru-RU" u="sng" dirty="0"/>
              <a:t>часть</a:t>
            </a:r>
            <a:r>
              <a:rPr lang="ru-RU" dirty="0"/>
              <a:t> критериев может быть открыта</a:t>
            </a:r>
          </a:p>
        </p:txBody>
      </p:sp>
    </p:spTree>
    <p:extLst>
      <p:ext uri="{BB962C8B-B14F-4D97-AF65-F5344CB8AC3E}">
        <p14:creationId xmlns:p14="http://schemas.microsoft.com/office/powerpoint/2010/main" val="274277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6E48F4E-EB23-497E-A21D-E3DCE3D0A468}"/>
              </a:ext>
            </a:extLst>
          </p:cNvPr>
          <p:cNvSpPr/>
          <p:nvPr/>
        </p:nvSpPr>
        <p:spPr>
          <a:xfrm>
            <a:off x="1176" y="-27384"/>
            <a:ext cx="9144000" cy="81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x-none"/>
          </a:p>
        </p:txBody>
      </p:sp>
      <p:sp>
        <p:nvSpPr>
          <p:cNvPr id="42" name="Прямоугольник 9">
            <a:extLst>
              <a:ext uri="{FF2B5EF4-FFF2-40B4-BE49-F238E27FC236}">
                <a16:creationId xmlns="" xmlns:a16="http://schemas.microsoft.com/office/drawing/2014/main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294" y="-10379"/>
            <a:ext cx="6566141" cy="8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kk-KZ" altLang="ru-RU" sz="2400" b="1" dirty="0">
                <a:latin typeface="Tahoma" pitchFamily="34" charset="0"/>
                <a:cs typeface="Tahoma" pitchFamily="34" charset="0"/>
              </a:rPr>
              <a:t>ПИЛОТНЫЙ ПРОЕКТ  ПО ОГРАНИЧЕНИЮ ВЫПИСКИ ЭСФ</a:t>
            </a:r>
            <a:endParaRPr lang="ru-RU" altLang="ru-RU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C8FB2F1A-AEE1-44B1-9AF3-7FC977F933C5}"/>
              </a:ext>
            </a:extLst>
          </p:cNvPr>
          <p:cNvSpPr/>
          <p:nvPr/>
        </p:nvSpPr>
        <p:spPr>
          <a:xfrm>
            <a:off x="1893326" y="2380767"/>
            <a:ext cx="1143000" cy="116681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17">
            <a:extLst>
              <a:ext uri="{FF2B5EF4-FFF2-40B4-BE49-F238E27FC236}">
                <a16:creationId xmlns="" xmlns:a16="http://schemas.microsoft.com/office/drawing/2014/main" id="{128FE4D7-BEA3-490E-A9D0-4E3A728C8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594" y="1579987"/>
            <a:ext cx="14144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Ущерб – </a:t>
            </a:r>
          </a:p>
          <a:p>
            <a:pPr algn="ctr"/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ru-RU" altLang="ru-RU" sz="1400" b="1" dirty="0" err="1">
                <a:latin typeface="Tahoma" panose="020B0604030504040204" pitchFamily="34" charset="0"/>
                <a:cs typeface="Tahoma" panose="020B0604030504040204" pitchFamily="34" charset="0"/>
              </a:rPr>
              <a:t>млн.тг</a:t>
            </a: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по НДС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FD650A56-075D-4B41-A1A5-080ACE0D3164}"/>
              </a:ext>
            </a:extLst>
          </p:cNvPr>
          <p:cNvSpPr/>
          <p:nvPr/>
        </p:nvSpPr>
        <p:spPr>
          <a:xfrm>
            <a:off x="804391" y="908720"/>
            <a:ext cx="3407569" cy="633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Пример схемы уклонения</a:t>
            </a:r>
            <a:endParaRPr lang="ru-RU" altLang="ru-RU" sz="1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TextBox 2">
            <a:extLst>
              <a:ext uri="{FF2B5EF4-FFF2-40B4-BE49-F238E27FC236}">
                <a16:creationId xmlns="" xmlns:a16="http://schemas.microsoft.com/office/drawing/2014/main" id="{B9989FC7-3CC8-460F-A8B1-93C47B0D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72" y="3643259"/>
            <a:ext cx="1256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нет лицензии, приобретения</a:t>
            </a:r>
          </a:p>
        </p:txBody>
      </p:sp>
      <p:sp>
        <p:nvSpPr>
          <p:cNvPr id="63" name="TextBox 7">
            <a:extLst>
              <a:ext uri="{FF2B5EF4-FFF2-40B4-BE49-F238E27FC236}">
                <a16:creationId xmlns="" xmlns:a16="http://schemas.microsoft.com/office/drawing/2014/main" id="{66030B99-0CA2-4CA2-BE8D-9CF45C054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686" y="2588051"/>
            <a:ext cx="1439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sz="1400" b="1">
                <a:latin typeface="Tahoma" panose="020B0604030504040204" pitchFamily="34" charset="0"/>
                <a:cs typeface="Tahoma" panose="020B0604030504040204" pitchFamily="34" charset="0"/>
              </a:rPr>
              <a:t>378 млн.тг</a:t>
            </a:r>
          </a:p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 за щебень</a:t>
            </a:r>
          </a:p>
        </p:txBody>
      </p:sp>
      <p:sp>
        <p:nvSpPr>
          <p:cNvPr id="64" name="TextBox 8">
            <a:extLst>
              <a:ext uri="{FF2B5EF4-FFF2-40B4-BE49-F238E27FC236}">
                <a16:creationId xmlns="" xmlns:a16="http://schemas.microsoft.com/office/drawing/2014/main" id="{5F6B1986-EEB2-4587-A76C-4057FADD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7" y="2484862"/>
            <a:ext cx="14001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sz="1400" b="1">
                <a:latin typeface="Tahoma" panose="020B0604030504040204" pitchFamily="34" charset="0"/>
                <a:cs typeface="Tahoma" panose="020B0604030504040204" pitchFamily="34" charset="0"/>
              </a:rPr>
              <a:t>1,3 млрд.тг </a:t>
            </a:r>
          </a:p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за обслуживание здания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3D1E7020-9A11-46AD-BA63-71244B0B1011}"/>
              </a:ext>
            </a:extLst>
          </p:cNvPr>
          <p:cNvSpPr/>
          <p:nvPr/>
        </p:nvSpPr>
        <p:spPr>
          <a:xfrm>
            <a:off x="227641" y="1585430"/>
            <a:ext cx="1289957" cy="874713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0840CEBF-042C-4217-96B0-5CBF156776A0}"/>
              </a:ext>
            </a:extLst>
          </p:cNvPr>
          <p:cNvSpPr/>
          <p:nvPr/>
        </p:nvSpPr>
        <p:spPr>
          <a:xfrm>
            <a:off x="3351842" y="1578740"/>
            <a:ext cx="1324662" cy="88265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TextBox 49">
            <a:extLst>
              <a:ext uri="{FF2B5EF4-FFF2-40B4-BE49-F238E27FC236}">
                <a16:creationId xmlns="" xmlns:a16="http://schemas.microsoft.com/office/drawing/2014/main" id="{BCF1F335-91E1-4270-AB05-9296BA9A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178" y="2500234"/>
            <a:ext cx="1032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ТОО «А» выписал ЭСФ</a:t>
            </a:r>
          </a:p>
        </p:txBody>
      </p:sp>
      <p:sp>
        <p:nvSpPr>
          <p:cNvPr id="68" name="TextBox 50">
            <a:extLst>
              <a:ext uri="{FF2B5EF4-FFF2-40B4-BE49-F238E27FC236}">
                <a16:creationId xmlns="" xmlns:a16="http://schemas.microsoft.com/office/drawing/2014/main" id="{84B95971-88A1-44E5-A5F8-E089E1028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96" y="1857801"/>
            <a:ext cx="1507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Покупатель_1</a:t>
            </a:r>
            <a:endParaRPr lang="ru-RU" altLang="ru-RU" sz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51">
            <a:extLst>
              <a:ext uri="{FF2B5EF4-FFF2-40B4-BE49-F238E27FC236}">
                <a16:creationId xmlns="" xmlns:a16="http://schemas.microsoft.com/office/drawing/2014/main" id="{D4A39ECB-F172-48EA-AFFB-9F5EE8758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450" y="1856212"/>
            <a:ext cx="1507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Покупатель_2</a:t>
            </a:r>
            <a:endParaRPr lang="ru-RU" altLang="ru-RU" sz="1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C948D459-741F-46BC-A312-31929061CC8C}"/>
              </a:ext>
            </a:extLst>
          </p:cNvPr>
          <p:cNvCxnSpPr/>
          <p:nvPr/>
        </p:nvCxnSpPr>
        <p:spPr>
          <a:xfrm flipV="1">
            <a:off x="3036837" y="2446762"/>
            <a:ext cx="632222" cy="6032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="" xmlns:a16="http://schemas.microsoft.com/office/drawing/2014/main" id="{F38970B1-2166-4B17-BF74-FB453EB90A66}"/>
              </a:ext>
            </a:extLst>
          </p:cNvPr>
          <p:cNvCxnSpPr/>
          <p:nvPr/>
        </p:nvCxnSpPr>
        <p:spPr>
          <a:xfrm flipH="1" flipV="1">
            <a:off x="1125884" y="2424538"/>
            <a:ext cx="783431" cy="7016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Круговая стрелка 71">
            <a:extLst>
              <a:ext uri="{FF2B5EF4-FFF2-40B4-BE49-F238E27FC236}">
                <a16:creationId xmlns="" xmlns:a16="http://schemas.microsoft.com/office/drawing/2014/main" id="{53ED424A-2EE6-439B-81D8-627B1556D9DD}"/>
              </a:ext>
            </a:extLst>
          </p:cNvPr>
          <p:cNvSpPr/>
          <p:nvPr/>
        </p:nvSpPr>
        <p:spPr>
          <a:xfrm rot="13627483">
            <a:off x="1691629" y="3508999"/>
            <a:ext cx="798513" cy="591741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240FB71A-EB14-4A4C-B8A0-AC2C9A0D55E5}"/>
              </a:ext>
            </a:extLst>
          </p:cNvPr>
          <p:cNvGrpSpPr>
            <a:grpSpLocks/>
          </p:cNvGrpSpPr>
          <p:nvPr/>
        </p:nvGrpSpPr>
        <p:grpSpPr bwMode="auto">
          <a:xfrm>
            <a:off x="1909314" y="3608813"/>
            <a:ext cx="463154" cy="288925"/>
            <a:chOff x="89537" y="998898"/>
            <a:chExt cx="617358" cy="289566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3AE3E14A-05A9-4350-9AAE-451F8B830340}"/>
                </a:ext>
              </a:extLst>
            </p:cNvPr>
            <p:cNvSpPr/>
            <p:nvPr/>
          </p:nvSpPr>
          <p:spPr>
            <a:xfrm>
              <a:off x="262525" y="998898"/>
              <a:ext cx="444370" cy="2195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925F9677-EBF6-433F-97A5-75235D50BD95}"/>
                </a:ext>
              </a:extLst>
            </p:cNvPr>
            <p:cNvSpPr/>
            <p:nvPr/>
          </p:nvSpPr>
          <p:spPr>
            <a:xfrm>
              <a:off x="89537" y="1068903"/>
              <a:ext cx="444370" cy="219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 anchor="ctr"/>
            <a:lstStyle>
              <a:lvl1pPr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>
                  <a:solidFill>
                    <a:srgbClr val="40404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С</a:t>
              </a:r>
            </a:p>
          </p:txBody>
        </p:sp>
      </p:grpSp>
      <p:sp>
        <p:nvSpPr>
          <p:cNvPr id="76" name="Shape 75">
            <a:extLst>
              <a:ext uri="{FF2B5EF4-FFF2-40B4-BE49-F238E27FC236}">
                <a16:creationId xmlns="" xmlns:a16="http://schemas.microsoft.com/office/drawing/2014/main" id="{84E695AC-B9E1-47BB-B79C-18424E442514}"/>
              </a:ext>
            </a:extLst>
          </p:cNvPr>
          <p:cNvSpPr/>
          <p:nvPr/>
        </p:nvSpPr>
        <p:spPr>
          <a:xfrm rot="17269218">
            <a:off x="2061913" y="3531224"/>
            <a:ext cx="798513" cy="59174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7" name="Группа 74">
            <a:extLst>
              <a:ext uri="{FF2B5EF4-FFF2-40B4-BE49-F238E27FC236}">
                <a16:creationId xmlns="" xmlns:a16="http://schemas.microsoft.com/office/drawing/2014/main" id="{6FC19EE3-ADA6-4069-8583-88418A6ADE3D}"/>
              </a:ext>
            </a:extLst>
          </p:cNvPr>
          <p:cNvGrpSpPr>
            <a:grpSpLocks/>
          </p:cNvGrpSpPr>
          <p:nvPr/>
        </p:nvGrpSpPr>
        <p:grpSpPr bwMode="auto">
          <a:xfrm>
            <a:off x="2322462" y="3773913"/>
            <a:ext cx="332184" cy="219075"/>
            <a:chOff x="640765" y="1189631"/>
            <a:chExt cx="443686" cy="219030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D06FFB0B-D665-47F7-9477-D860DDCA76F0}"/>
                </a:ext>
              </a:extLst>
            </p:cNvPr>
            <p:cNvSpPr/>
            <p:nvPr/>
          </p:nvSpPr>
          <p:spPr>
            <a:xfrm>
              <a:off x="640765" y="1189631"/>
              <a:ext cx="443686" cy="2190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902B994C-35B6-49D6-9258-2DDC14C6819A}"/>
                </a:ext>
              </a:extLst>
            </p:cNvPr>
            <p:cNvSpPr/>
            <p:nvPr/>
          </p:nvSpPr>
          <p:spPr>
            <a:xfrm>
              <a:off x="640765" y="1189631"/>
              <a:ext cx="443686" cy="21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 anchor="ctr"/>
            <a:lstStyle>
              <a:lvl1pPr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23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>
                  <a:solidFill>
                    <a:srgbClr val="59595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У</a:t>
              </a:r>
            </a:p>
          </p:txBody>
        </p:sp>
      </p:grpSp>
      <p:sp>
        <p:nvSpPr>
          <p:cNvPr id="80" name="Арка 79">
            <a:extLst>
              <a:ext uri="{FF2B5EF4-FFF2-40B4-BE49-F238E27FC236}">
                <a16:creationId xmlns="" xmlns:a16="http://schemas.microsoft.com/office/drawing/2014/main" id="{3C2558A3-183A-4F5A-BED0-776FF935F358}"/>
              </a:ext>
            </a:extLst>
          </p:cNvPr>
          <p:cNvSpPr/>
          <p:nvPr/>
        </p:nvSpPr>
        <p:spPr>
          <a:xfrm rot="2619852">
            <a:off x="2612974" y="3464351"/>
            <a:ext cx="514350" cy="676275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E1AE7659-7B54-4D15-8C93-43D5B2A54B41}"/>
              </a:ext>
            </a:extLst>
          </p:cNvPr>
          <p:cNvSpPr/>
          <p:nvPr/>
        </p:nvSpPr>
        <p:spPr>
          <a:xfrm>
            <a:off x="2684412" y="3637388"/>
            <a:ext cx="333375" cy="219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anchor="ctr"/>
          <a:lstStyle>
            <a:lvl1pPr defTabSz="622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22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22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22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22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4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</a:t>
            </a:r>
          </a:p>
        </p:txBody>
      </p:sp>
      <p:sp>
        <p:nvSpPr>
          <p:cNvPr id="82" name="TextBox 102">
            <a:extLst>
              <a:ext uri="{FF2B5EF4-FFF2-40B4-BE49-F238E27FC236}">
                <a16:creationId xmlns="" xmlns:a16="http://schemas.microsoft.com/office/drawing/2014/main" id="{CCF48C37-716F-4474-B21F-0AC2E54F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37" y="3608813"/>
            <a:ext cx="1558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нет работников, отсутствует по адресу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39F192B-BF8F-6742-A85E-1D33CDD8E62A}"/>
              </a:ext>
            </a:extLst>
          </p:cNvPr>
          <p:cNvSpPr/>
          <p:nvPr/>
        </p:nvSpPr>
        <p:spPr bwMode="auto">
          <a:xfrm>
            <a:off x="5118905" y="934451"/>
            <a:ext cx="4025095" cy="3541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КГД еженедельно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формирует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перечень рисковых НП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направляет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их адрес уведомления (срок исполнения 5 раб. дней);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направляет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их адрес оповещение в ИС ЭСФ (для сведения);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направляет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адрес покупателей рисковых НП извещения (для сведения);</a:t>
            </a:r>
          </a:p>
          <a:p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КГД ежемесячно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размещает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Портале КГД список рисковых НП (для сведения).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139F192B-BF8F-6742-A85E-1D33CDD8E62A}"/>
              </a:ext>
            </a:extLst>
          </p:cNvPr>
          <p:cNvSpPr/>
          <p:nvPr/>
        </p:nvSpPr>
        <p:spPr bwMode="auto">
          <a:xfrm>
            <a:off x="395536" y="4476050"/>
            <a:ext cx="8352928" cy="238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КГД/ОГД по итогам анализа исполнения уведомления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производит ограничение выписки ЭСФ (в случае неисполнения уведомления);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производит приостановление расходных операций по банковским счетам (в случае неисполнения уведомления);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направляет оповещение в ИС ЭСФ (для сведения);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направляет Решение (в случае неполного исполнения);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возобновляет выписку ЭСФ (в случае исполнения уведомления);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снимает присвоенную степень риска (в случае исполнения уведомления)</a:t>
            </a:r>
          </a:p>
        </p:txBody>
      </p:sp>
    </p:spTree>
    <p:extLst>
      <p:ext uri="{BB962C8B-B14F-4D97-AF65-F5344CB8AC3E}">
        <p14:creationId xmlns:p14="http://schemas.microsoft.com/office/powerpoint/2010/main" val="466224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12754</TotalTime>
  <Words>1360</Words>
  <Application>Microsoft Office PowerPoint</Application>
  <PresentationFormat>Экран (4:3)</PresentationFormat>
  <Paragraphs>326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КАТЕГОРИРОВАНИЕ НАЛОГОПЛАТЕЛЬЩИКОВ</vt:lpstr>
      <vt:lpstr>Презентация PowerPoint</vt:lpstr>
      <vt:lpstr>Презентация PowerPoint</vt:lpstr>
      <vt:lpstr>Презентация PowerPoint</vt:lpstr>
      <vt:lpstr>РЕЗУЛЬТАТЫ ПИЛОТНОГО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Кадырбаев Диас</dc:creator>
  <cp:lastModifiedBy>Даурен Нургожаев</cp:lastModifiedBy>
  <cp:revision>592</cp:revision>
  <cp:lastPrinted>2018-11-28T09:41:20Z</cp:lastPrinted>
  <dcterms:created xsi:type="dcterms:W3CDTF">2017-06-16T02:40:37Z</dcterms:created>
  <dcterms:modified xsi:type="dcterms:W3CDTF">2020-10-01T06:17:12Z</dcterms:modified>
</cp:coreProperties>
</file>